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1"/>
  </p:sldMasterIdLst>
  <p:sldIdLst>
    <p:sldId id="256" r:id="rId2"/>
    <p:sldId id="263" r:id="rId3"/>
    <p:sldId id="264" r:id="rId4"/>
    <p:sldId id="265" r:id="rId5"/>
    <p:sldId id="266" r:id="rId6"/>
    <p:sldId id="267" r:id="rId7"/>
    <p:sldId id="260" r:id="rId8"/>
    <p:sldId id="268" r:id="rId9"/>
    <p:sldId id="269" r:id="rId10"/>
    <p:sldId id="261" r:id="rId11"/>
    <p:sldId id="262" r:id="rId12"/>
    <p:sldId id="270" r:id="rId13"/>
    <p:sldId id="271" r:id="rId14"/>
    <p:sldId id="272" r:id="rId15"/>
    <p:sldId id="273" r:id="rId16"/>
    <p:sldId id="274" r:id="rId17"/>
    <p:sldId id="275" r:id="rId18"/>
    <p:sldId id="258" r:id="rId19"/>
    <p:sldId id="257"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68C9F6-6244-3A4D-A5B0-E89D0B8240CB}">
          <p14:sldIdLst>
            <p14:sldId id="256"/>
            <p14:sldId id="263"/>
            <p14:sldId id="264"/>
            <p14:sldId id="265"/>
            <p14:sldId id="266"/>
            <p14:sldId id="267"/>
            <p14:sldId id="260"/>
            <p14:sldId id="268"/>
            <p14:sldId id="269"/>
            <p14:sldId id="261"/>
            <p14:sldId id="262"/>
            <p14:sldId id="270"/>
            <p14:sldId id="271"/>
            <p14:sldId id="272"/>
            <p14:sldId id="273"/>
            <p14:sldId id="274"/>
            <p14:sldId id="275"/>
          </p14:sldIdLst>
        </p14:section>
        <p14:section name="Untitled Section" id="{5E98F966-1A4A-C24C-9B31-F2C2F45E9869}">
          <p14:sldIdLst>
            <p14:sldId id="258"/>
            <p14:sldId id="257"/>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6" d="100"/>
          <a:sy n="96"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B30DB1E-ECC6-2944-9F0B-9E2017EF909D}" type="datetimeFigureOut">
              <a:rPr lang="en-US" smtClean="0"/>
              <a:t>9/15/16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24651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0DB1E-ECC6-2944-9F0B-9E2017EF909D}"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202582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0DB1E-ECC6-2944-9F0B-9E2017EF909D}"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188690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0DB1E-ECC6-2944-9F0B-9E2017EF909D}"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1FD1-78B2-684E-AB99-CF36DFBA46C4}"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8612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0DB1E-ECC6-2944-9F0B-9E2017EF909D}"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136102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B30DB1E-ECC6-2944-9F0B-9E2017EF909D}" type="datetimeFigureOut">
              <a:rPr lang="en-US" smtClean="0"/>
              <a:t>9/15/16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192871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B30DB1E-ECC6-2944-9F0B-9E2017EF909D}" type="datetimeFigureOut">
              <a:rPr lang="en-US" smtClean="0"/>
              <a:t>9/15/16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182579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0DB1E-ECC6-2944-9F0B-9E2017EF909D}"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754094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0DB1E-ECC6-2944-9F0B-9E2017EF909D}"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176608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0DB1E-ECC6-2944-9F0B-9E2017EF909D}"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62769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30DB1E-ECC6-2944-9F0B-9E2017EF909D}"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130526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30DB1E-ECC6-2944-9F0B-9E2017EF909D}"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109054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0DB1E-ECC6-2944-9F0B-9E2017EF909D}" type="datetimeFigureOut">
              <a:rPr lang="en-US" smtClean="0"/>
              <a:t>9/15/16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898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30DB1E-ECC6-2944-9F0B-9E2017EF909D}" type="datetimeFigureOut">
              <a:rPr lang="en-US" smtClean="0"/>
              <a:t>9/15/16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74695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0DB1E-ECC6-2944-9F0B-9E2017EF909D}" type="datetimeFigureOut">
              <a:rPr lang="en-US" smtClean="0"/>
              <a:t>9/15/16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205875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0DB1E-ECC6-2944-9F0B-9E2017EF909D}"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118733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0DB1E-ECC6-2944-9F0B-9E2017EF909D}"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1FD1-78B2-684E-AB99-CF36DFBA46C4}" type="slidenum">
              <a:rPr lang="en-US" smtClean="0"/>
              <a:t>‹#›</a:t>
            </a:fld>
            <a:endParaRPr lang="en-US"/>
          </a:p>
        </p:txBody>
      </p:sp>
    </p:spTree>
    <p:extLst>
      <p:ext uri="{BB962C8B-B14F-4D97-AF65-F5344CB8AC3E}">
        <p14:creationId xmlns:p14="http://schemas.microsoft.com/office/powerpoint/2010/main" val="11232466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B30DB1E-ECC6-2944-9F0B-9E2017EF909D}" type="datetimeFigureOut">
              <a:rPr lang="en-US" smtClean="0"/>
              <a:t>9/15/16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1D01FD1-78B2-684E-AB99-CF36DFBA46C4}" type="slidenum">
              <a:rPr lang="en-US" smtClean="0"/>
              <a:t>‹#›</a:t>
            </a:fld>
            <a:endParaRPr lang="en-US"/>
          </a:p>
        </p:txBody>
      </p:sp>
    </p:spTree>
    <p:extLst>
      <p:ext uri="{BB962C8B-B14F-4D97-AF65-F5344CB8AC3E}">
        <p14:creationId xmlns:p14="http://schemas.microsoft.com/office/powerpoint/2010/main" val="38474391"/>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14.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5845" y="4053209"/>
            <a:ext cx="9144000" cy="783833"/>
          </a:xfrm>
        </p:spPr>
        <p:txBody>
          <a:bodyPr>
            <a:normAutofit fontScale="90000"/>
          </a:bodyPr>
          <a:lstStyle/>
          <a:p>
            <a:pPr algn="l"/>
            <a:r>
              <a:rPr lang="cs-CZ" sz="2000" dirty="0" smtClean="0">
                <a:latin typeface="Engravers MT" charset="0"/>
                <a:ea typeface="Engravers MT" charset="0"/>
                <a:cs typeface="Engravers MT" charset="0"/>
              </a:rPr>
              <a:t>Zlín  2016</a:t>
            </a:r>
            <a:br>
              <a:rPr lang="cs-CZ" sz="2000" dirty="0" smtClean="0">
                <a:latin typeface="Engravers MT" charset="0"/>
                <a:ea typeface="Engravers MT" charset="0"/>
                <a:cs typeface="Engravers MT" charset="0"/>
              </a:rPr>
            </a:br>
            <a:r>
              <a:rPr lang="cs-CZ" sz="2000" dirty="0">
                <a:latin typeface="Engravers MT" charset="0"/>
                <a:ea typeface="Engravers MT" charset="0"/>
                <a:cs typeface="Engravers MT" charset="0"/>
              </a:rPr>
              <a:t/>
            </a:r>
            <a:br>
              <a:rPr lang="cs-CZ" sz="2000" dirty="0">
                <a:latin typeface="Engravers MT" charset="0"/>
                <a:ea typeface="Engravers MT" charset="0"/>
                <a:cs typeface="Engravers MT" charset="0"/>
              </a:rPr>
            </a:br>
            <a:r>
              <a:rPr lang="cs-CZ" sz="2000" dirty="0" smtClean="0">
                <a:latin typeface="Engravers MT" charset="0"/>
                <a:ea typeface="Engravers MT" charset="0"/>
                <a:cs typeface="Engravers MT" charset="0"/>
              </a:rPr>
              <a:t>Milan Labašta</a:t>
            </a:r>
            <a:endParaRPr lang="cs-CZ" sz="2000" dirty="0">
              <a:latin typeface="Engravers MT" charset="0"/>
              <a:ea typeface="Engravers MT" charset="0"/>
              <a:cs typeface="Engravers MT" charset="0"/>
            </a:endParaRPr>
          </a:p>
        </p:txBody>
      </p:sp>
      <p:sp>
        <p:nvSpPr>
          <p:cNvPr id="3" name="Subtitle 2"/>
          <p:cNvSpPr>
            <a:spLocks noGrp="1"/>
          </p:cNvSpPr>
          <p:nvPr>
            <p:ph type="subTitle" idx="1"/>
          </p:nvPr>
        </p:nvSpPr>
        <p:spPr>
          <a:xfrm>
            <a:off x="1719469" y="1202966"/>
            <a:ext cx="9144000" cy="1102912"/>
          </a:xfrm>
        </p:spPr>
        <p:txBody>
          <a:bodyPr>
            <a:normAutofit/>
          </a:bodyPr>
          <a:lstStyle/>
          <a:p>
            <a:pPr algn="l"/>
            <a:r>
              <a:rPr lang="cs-CZ" b="1" dirty="0" smtClean="0"/>
              <a:t>Druhý rozhodčí – činnosti,  odpovědnost, pohyb, pozice				 		Pravidlo 24</a:t>
            </a:r>
            <a:endParaRPr lang="cs-CZ" b="1" dirty="0"/>
          </a:p>
        </p:txBody>
      </p:sp>
      <p:pic>
        <p:nvPicPr>
          <p:cNvPr id="7" name="Picture 6"/>
          <p:cNvPicPr>
            <a:picLocks noChangeAspect="1"/>
          </p:cNvPicPr>
          <p:nvPr/>
        </p:nvPicPr>
        <p:blipFill>
          <a:blip r:embed="rId2"/>
          <a:stretch>
            <a:fillRect/>
          </a:stretch>
        </p:blipFill>
        <p:spPr>
          <a:xfrm flipH="1">
            <a:off x="6184898" y="3238500"/>
            <a:ext cx="653223" cy="381000"/>
          </a:xfrm>
          <a:prstGeom prst="rect">
            <a:avLst/>
          </a:prstGeom>
        </p:spPr>
      </p:pic>
    </p:spTree>
    <p:extLst>
      <p:ext uri="{BB962C8B-B14F-4D97-AF65-F5344CB8AC3E}">
        <p14:creationId xmlns:p14="http://schemas.microsoft.com/office/powerpoint/2010/main" val="875890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smtClean="0"/>
              <a:t>2. rozhodčí v průběhu utkání</a:t>
            </a:r>
            <a:endParaRPr lang="cs-CZ" b="1" dirty="0"/>
          </a:p>
        </p:txBody>
      </p:sp>
      <p:sp>
        <p:nvSpPr>
          <p:cNvPr id="3" name="Content Placeholder 2"/>
          <p:cNvSpPr>
            <a:spLocks noGrp="1"/>
          </p:cNvSpPr>
          <p:nvPr>
            <p:ph idx="1"/>
          </p:nvPr>
        </p:nvSpPr>
        <p:spPr/>
        <p:txBody>
          <a:bodyPr>
            <a:normAutofit/>
          </a:bodyPr>
          <a:lstStyle/>
          <a:p>
            <a:r>
              <a:rPr lang="cs-CZ" dirty="0" smtClean="0"/>
              <a:t>umístění/pozice (kde se nachází v průběhu utkání) - pravidlo 24.1</a:t>
            </a:r>
          </a:p>
          <a:p>
            <a:r>
              <a:rPr lang="cs-CZ" dirty="0" smtClean="0"/>
              <a:t>oprávnění – pravidlo 24.2</a:t>
            </a:r>
          </a:p>
          <a:p>
            <a:r>
              <a:rPr lang="cs-CZ" dirty="0" smtClean="0"/>
              <a:t>odpovědnosti – pravidlo 24.3</a:t>
            </a:r>
          </a:p>
          <a:p>
            <a:pPr marL="0" indent="0">
              <a:buNone/>
            </a:pPr>
            <a:endParaRPr lang="cs-CZ" dirty="0"/>
          </a:p>
        </p:txBody>
      </p:sp>
    </p:spTree>
    <p:extLst>
      <p:ext uri="{BB962C8B-B14F-4D97-AF65-F5344CB8AC3E}">
        <p14:creationId xmlns:p14="http://schemas.microsoft.com/office/powerpoint/2010/main" val="1884379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b="1" dirty="0" smtClean="0"/>
              <a:t>2. rozhodčí v průběhu utkání</a:t>
            </a:r>
            <a:br>
              <a:rPr lang="cs-CZ" b="1" dirty="0" smtClean="0"/>
            </a:br>
            <a:r>
              <a:rPr lang="cs-CZ" b="1" dirty="0"/>
              <a:t>	</a:t>
            </a:r>
            <a:r>
              <a:rPr lang="cs-CZ" sz="4000" b="1" dirty="0" smtClean="0"/>
              <a:t>- umístění/pozice</a:t>
            </a:r>
            <a:endParaRPr lang="cs-CZ" sz="4000" b="1" dirty="0"/>
          </a:p>
        </p:txBody>
      </p:sp>
      <p:sp>
        <p:nvSpPr>
          <p:cNvPr id="3" name="Content Placeholder 2"/>
          <p:cNvSpPr>
            <a:spLocks noGrp="1"/>
          </p:cNvSpPr>
          <p:nvPr>
            <p:ph idx="1"/>
          </p:nvPr>
        </p:nvSpPr>
        <p:spPr/>
        <p:txBody>
          <a:bodyPr/>
          <a:lstStyle/>
          <a:p>
            <a:r>
              <a:rPr lang="cs-CZ" dirty="0" smtClean="0"/>
              <a:t>2</a:t>
            </a:r>
            <a:r>
              <a:rPr lang="cs-CZ" dirty="0"/>
              <a:t>. rozhodčí </a:t>
            </a:r>
            <a:r>
              <a:rPr lang="cs-CZ" dirty="0" smtClean="0"/>
              <a:t>vykonává (provádí) </a:t>
            </a:r>
            <a:r>
              <a:rPr lang="cs-CZ" dirty="0"/>
              <a:t>svou činnost (funkci) stojící mimo hřiště v blízkosti "kůlu“  na protilehlé straně čelem k 1. rozhodčímu</a:t>
            </a:r>
          </a:p>
          <a:p>
            <a:pPr>
              <a:buFont typeface="Wingdings" charset="2"/>
              <a:buChar char="Ø"/>
            </a:pPr>
            <a:r>
              <a:rPr lang="cs-CZ" dirty="0"/>
              <a:t>stojí</a:t>
            </a:r>
          </a:p>
          <a:p>
            <a:pPr>
              <a:buFont typeface="Wingdings" charset="2"/>
              <a:buChar char="Ø"/>
            </a:pPr>
            <a:r>
              <a:rPr lang="cs-CZ" dirty="0"/>
              <a:t>v blízkosti kůlu</a:t>
            </a:r>
          </a:p>
          <a:p>
            <a:pPr>
              <a:buFont typeface="Wingdings" charset="2"/>
              <a:buChar char="Ø"/>
            </a:pPr>
            <a:r>
              <a:rPr lang="cs-CZ" dirty="0"/>
              <a:t>čelem k 1. </a:t>
            </a:r>
            <a:r>
              <a:rPr lang="cs-CZ" dirty="0" smtClean="0"/>
              <a:t>rozhodčímu</a:t>
            </a:r>
          </a:p>
          <a:p>
            <a:pPr>
              <a:buFont typeface="Wingdings" charset="2"/>
              <a:buChar char="Ø"/>
            </a:pPr>
            <a:r>
              <a:rPr lang="cs-CZ" dirty="0" smtClean="0"/>
              <a:t>vhodný (nezbytný) pohyb 2R v  je velmi nutný pro vykonávání jeho povinností v průběhu utkání</a:t>
            </a:r>
            <a:endParaRPr lang="cs-CZ" dirty="0"/>
          </a:p>
          <a:p>
            <a:endParaRPr lang="en-US" dirty="0"/>
          </a:p>
        </p:txBody>
      </p:sp>
    </p:spTree>
    <p:extLst>
      <p:ext uri="{BB962C8B-B14F-4D97-AF65-F5344CB8AC3E}">
        <p14:creationId xmlns:p14="http://schemas.microsoft.com/office/powerpoint/2010/main" val="294542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b="1" dirty="0" smtClean="0"/>
              <a:t>2. rozhodčí v průběhu utkání - umístění</a:t>
            </a:r>
            <a:br>
              <a:rPr lang="cs-CZ" sz="4000" b="1" dirty="0" smtClean="0"/>
            </a:br>
            <a:r>
              <a:rPr lang="cs-CZ" sz="4000" b="1" dirty="0" smtClean="0"/>
              <a:t>	</a:t>
            </a:r>
            <a:r>
              <a:rPr lang="cs-CZ" sz="3600" b="1" i="1" dirty="0" smtClean="0"/>
              <a:t>- pohyb, technika rozhodování</a:t>
            </a:r>
            <a:endParaRPr lang="cs-CZ" sz="3600" b="1" i="1" dirty="0"/>
          </a:p>
        </p:txBody>
      </p:sp>
      <p:sp>
        <p:nvSpPr>
          <p:cNvPr id="3" name="Content Placeholder 2"/>
          <p:cNvSpPr>
            <a:spLocks noGrp="1"/>
          </p:cNvSpPr>
          <p:nvPr>
            <p:ph idx="1"/>
          </p:nvPr>
        </p:nvSpPr>
        <p:spPr/>
        <p:txBody>
          <a:bodyPr>
            <a:normAutofit/>
          </a:bodyPr>
          <a:lstStyle/>
          <a:p>
            <a:pPr>
              <a:buFontTx/>
              <a:buChar char="•"/>
            </a:pPr>
            <a:r>
              <a:rPr lang="cs-CZ" altLang="en-US" sz="2600" dirty="0">
                <a:latin typeface="Verdana" charset="0"/>
              </a:rPr>
              <a:t>Dokonalost technické dovednosti není žádnou zárukou pro dobré rozhodování ale tyto dovednosti jsou spolehlivými základy na kterých lze stavět další kvality rozhodování vysoké úrovně</a:t>
            </a:r>
            <a:r>
              <a:rPr lang="en-GB" altLang="en-US" sz="2600" dirty="0">
                <a:latin typeface="Verdana" charset="0"/>
              </a:rPr>
              <a:t> </a:t>
            </a:r>
            <a:endParaRPr lang="cs-CZ" altLang="en-US" sz="2600" dirty="0">
              <a:latin typeface="Verdana" charset="0"/>
            </a:endParaRPr>
          </a:p>
          <a:p>
            <a:pPr>
              <a:buFontTx/>
              <a:buChar char="•"/>
            </a:pPr>
            <a:r>
              <a:rPr lang="cs-CZ" altLang="en-US" sz="2600" dirty="0">
                <a:latin typeface="Verdana" charset="0"/>
              </a:rPr>
              <a:t>Uvědomování si těchto nezbytností a jejich automatická a jednotná aplikace umožňuje rozhodčímu rozvíjet jeho </a:t>
            </a:r>
            <a:r>
              <a:rPr lang="cs-CZ" altLang="en-US" sz="2600" dirty="0" smtClean="0">
                <a:latin typeface="Verdana" charset="0"/>
              </a:rPr>
              <a:t>osobnost</a:t>
            </a:r>
            <a:endParaRPr lang="cs-CZ" altLang="en-US" sz="2600" dirty="0">
              <a:latin typeface="Verdana" charset="0"/>
            </a:endParaRPr>
          </a:p>
          <a:p>
            <a:pPr>
              <a:buFontTx/>
              <a:buChar char="•"/>
            </a:pPr>
            <a:r>
              <a:rPr lang="cs-CZ" altLang="en-US" sz="2600" dirty="0">
                <a:latin typeface="Verdana" charset="0"/>
              </a:rPr>
              <a:t>Techniky rozhodování se skládají z jednoduchých procedur jako smluvená znamení, pozice, soustředění se na svůj vlastní výkon, spolupráci apod., ale také soubor rutinních procedur, které se stále opakují</a:t>
            </a:r>
            <a:r>
              <a:rPr lang="en-GB" altLang="en-US" sz="2600" dirty="0">
                <a:latin typeface="Verdana" charset="0"/>
              </a:rPr>
              <a:t>.</a:t>
            </a:r>
            <a:endParaRPr lang="de-DE" altLang="en-US" sz="2600" dirty="0">
              <a:latin typeface="Verdana" charset="0"/>
            </a:endParaRPr>
          </a:p>
          <a:p>
            <a:endParaRPr lang="en-US" dirty="0"/>
          </a:p>
        </p:txBody>
      </p:sp>
    </p:spTree>
    <p:extLst>
      <p:ext uri="{BB962C8B-B14F-4D97-AF65-F5344CB8AC3E}">
        <p14:creationId xmlns:p14="http://schemas.microsoft.com/office/powerpoint/2010/main" val="2089946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t>2. rozhodčí v průběhu utkání - umístění</a:t>
            </a:r>
            <a:br>
              <a:rPr lang="cs-CZ" sz="3600" b="1" dirty="0"/>
            </a:br>
            <a:r>
              <a:rPr lang="cs-CZ" sz="3600" b="1" dirty="0"/>
              <a:t>	</a:t>
            </a:r>
            <a:r>
              <a:rPr lang="cs-CZ" sz="3200" b="1" i="1" dirty="0"/>
              <a:t>- pohyb, technika rozhodování</a:t>
            </a:r>
            <a:endParaRPr lang="en-US" sz="3200" dirty="0"/>
          </a:p>
        </p:txBody>
      </p:sp>
      <p:sp>
        <p:nvSpPr>
          <p:cNvPr id="3" name="Content Placeholder 2"/>
          <p:cNvSpPr>
            <a:spLocks noGrp="1"/>
          </p:cNvSpPr>
          <p:nvPr>
            <p:ph idx="1"/>
          </p:nvPr>
        </p:nvSpPr>
        <p:spPr/>
        <p:txBody>
          <a:bodyPr>
            <a:normAutofit fontScale="85000" lnSpcReduction="20000"/>
          </a:bodyPr>
          <a:lstStyle/>
          <a:p>
            <a:pPr>
              <a:lnSpc>
                <a:spcPct val="75000"/>
              </a:lnSpc>
              <a:spcBef>
                <a:spcPct val="50000"/>
              </a:spcBef>
            </a:pPr>
            <a:endParaRPr lang="cs-CZ" altLang="en-US" sz="2600" b="1" dirty="0" smtClean="0">
              <a:solidFill>
                <a:srgbClr val="009900"/>
              </a:solidFill>
              <a:latin typeface="Verdana" charset="0"/>
            </a:endParaRPr>
          </a:p>
          <a:p>
            <a:pPr>
              <a:lnSpc>
                <a:spcPct val="75000"/>
              </a:lnSpc>
              <a:spcBef>
                <a:spcPct val="50000"/>
              </a:spcBef>
            </a:pPr>
            <a:r>
              <a:rPr lang="cs-CZ" altLang="en-US" sz="2600" b="1" dirty="0" smtClean="0">
                <a:solidFill>
                  <a:srgbClr val="009900"/>
                </a:solidFill>
                <a:latin typeface="Verdana" charset="0"/>
              </a:rPr>
              <a:t>Změna </a:t>
            </a:r>
            <a:r>
              <a:rPr lang="cs-CZ" altLang="en-US" sz="2600" b="1" dirty="0">
                <a:solidFill>
                  <a:srgbClr val="009900"/>
                </a:solidFill>
                <a:latin typeface="Verdana" charset="0"/>
              </a:rPr>
              <a:t>pozicí 2.rozhodčího</a:t>
            </a:r>
            <a:endParaRPr lang="en-GB" altLang="en-US" sz="2600" b="1" dirty="0">
              <a:solidFill>
                <a:srgbClr val="009900"/>
              </a:solidFill>
              <a:latin typeface="Verdana" charset="0"/>
            </a:endParaRPr>
          </a:p>
          <a:p>
            <a:pPr>
              <a:lnSpc>
                <a:spcPct val="75000"/>
              </a:lnSpc>
              <a:spcBef>
                <a:spcPct val="50000"/>
              </a:spcBef>
            </a:pPr>
            <a:endParaRPr lang="en-GB" altLang="en-US" sz="1800" b="1" dirty="0">
              <a:solidFill>
                <a:srgbClr val="009900"/>
              </a:solidFill>
              <a:latin typeface="Verdana" charset="0"/>
            </a:endParaRPr>
          </a:p>
          <a:p>
            <a:pPr>
              <a:lnSpc>
                <a:spcPct val="75000"/>
              </a:lnSpc>
              <a:spcBef>
                <a:spcPct val="50000"/>
              </a:spcBef>
            </a:pPr>
            <a:r>
              <a:rPr lang="cs-CZ" altLang="en-US" sz="1600" b="1" dirty="0">
                <a:latin typeface="Verdana" charset="0"/>
              </a:rPr>
              <a:t>Sled pozicí a přesunů</a:t>
            </a:r>
            <a:r>
              <a:rPr lang="en-GB" altLang="en-US" sz="1600" b="1" dirty="0">
                <a:latin typeface="Verdana" charset="0"/>
              </a:rPr>
              <a:t> </a:t>
            </a:r>
            <a:r>
              <a:rPr lang="cs-CZ" altLang="en-US" sz="1600" b="1" dirty="0" smtClean="0">
                <a:latin typeface="Verdana" charset="0"/>
              </a:rPr>
              <a:t>při podání:</a:t>
            </a:r>
            <a:endParaRPr lang="en-GB" altLang="en-US" sz="1600" b="1" dirty="0">
              <a:latin typeface="Verdana" charset="0"/>
            </a:endParaRPr>
          </a:p>
          <a:p>
            <a:pPr lvl="1">
              <a:lnSpc>
                <a:spcPct val="150000"/>
              </a:lnSpc>
              <a:spcBef>
                <a:spcPct val="60000"/>
              </a:spcBef>
              <a:buFontTx/>
              <a:buAutoNum type="arabicParenBoth"/>
            </a:pPr>
            <a:r>
              <a:rPr lang="cs-CZ" altLang="en-US" sz="1600" dirty="0">
                <a:latin typeface="Verdana" charset="0"/>
              </a:rPr>
              <a:t>Počáteční pozice : Na straně družstva </a:t>
            </a:r>
            <a:r>
              <a:rPr lang="cs-CZ" altLang="en-US" sz="1600" dirty="0" smtClean="0">
                <a:latin typeface="Verdana" charset="0"/>
              </a:rPr>
              <a:t>B/A</a:t>
            </a:r>
            <a:endParaRPr lang="en-GB" altLang="en-US" sz="1600" dirty="0">
              <a:latin typeface="Verdana" charset="0"/>
            </a:endParaRPr>
          </a:p>
          <a:p>
            <a:pPr lvl="1">
              <a:lnSpc>
                <a:spcPct val="150000"/>
              </a:lnSpc>
              <a:spcBef>
                <a:spcPct val="105000"/>
              </a:spcBef>
              <a:buFontTx/>
              <a:buAutoNum type="arabicParenBoth" startAt="2"/>
            </a:pPr>
            <a:r>
              <a:rPr lang="cs-CZ" altLang="en-US" sz="1600" dirty="0">
                <a:latin typeface="Verdana" charset="0"/>
              </a:rPr>
              <a:t>Po podání</a:t>
            </a:r>
            <a:r>
              <a:rPr lang="en-GB" altLang="en-US" sz="1600" dirty="0">
                <a:latin typeface="Verdana" charset="0"/>
              </a:rPr>
              <a:t>: </a:t>
            </a:r>
            <a:r>
              <a:rPr lang="cs-CZ" altLang="en-US" sz="1600" dirty="0">
                <a:latin typeface="Verdana" charset="0"/>
              </a:rPr>
              <a:t>Přesun na stranu družstva </a:t>
            </a:r>
            <a:r>
              <a:rPr lang="cs-CZ" altLang="en-US" sz="1600" dirty="0" smtClean="0">
                <a:latin typeface="Verdana" charset="0"/>
              </a:rPr>
              <a:t>A/B </a:t>
            </a:r>
            <a:endParaRPr lang="cs-CZ" altLang="en-US" sz="1600" dirty="0">
              <a:latin typeface="Verdana" charset="0"/>
            </a:endParaRPr>
          </a:p>
          <a:p>
            <a:pPr lvl="1">
              <a:lnSpc>
                <a:spcPct val="150000"/>
              </a:lnSpc>
              <a:spcBef>
                <a:spcPct val="105000"/>
              </a:spcBef>
              <a:buFontTx/>
              <a:buAutoNum type="arabicParenBoth" startAt="2"/>
            </a:pPr>
            <a:r>
              <a:rPr lang="cs-CZ" altLang="en-US" sz="1600" dirty="0">
                <a:latin typeface="Verdana" charset="0"/>
              </a:rPr>
              <a:t>V průběhu akce na síti</a:t>
            </a:r>
            <a:r>
              <a:rPr lang="en-GB" altLang="en-US" sz="1600" dirty="0">
                <a:latin typeface="Verdana" charset="0"/>
              </a:rPr>
              <a:t>: </a:t>
            </a:r>
            <a:r>
              <a:rPr lang="cs-CZ" altLang="en-US" sz="1600" dirty="0">
                <a:latin typeface="Verdana" charset="0"/>
              </a:rPr>
              <a:t>Pozice a přesun na síti</a:t>
            </a:r>
            <a:endParaRPr lang="en-GB" altLang="en-US" sz="1600" dirty="0">
              <a:latin typeface="Verdana" charset="0"/>
            </a:endParaRPr>
          </a:p>
          <a:p>
            <a:pPr lvl="1">
              <a:lnSpc>
                <a:spcPct val="150000"/>
              </a:lnSpc>
              <a:spcBef>
                <a:spcPct val="100000"/>
              </a:spcBef>
              <a:buFontTx/>
              <a:buAutoNum type="arabicParenBoth" startAt="2"/>
            </a:pPr>
            <a:r>
              <a:rPr lang="en-GB" altLang="en-US" sz="1600" dirty="0">
                <a:latin typeface="Verdana" charset="0"/>
              </a:rPr>
              <a:t>a) </a:t>
            </a:r>
            <a:r>
              <a:rPr lang="cs-CZ" altLang="en-US" sz="1600" dirty="0">
                <a:latin typeface="Verdana" charset="0"/>
              </a:rPr>
              <a:t>Pokud rozehra skončila</a:t>
            </a:r>
            <a:r>
              <a:rPr lang="en-GB" altLang="en-US" sz="1600" dirty="0">
                <a:latin typeface="Verdana" charset="0"/>
              </a:rPr>
              <a:t>: </a:t>
            </a:r>
            <a:r>
              <a:rPr lang="cs-CZ" altLang="en-US" sz="1600" dirty="0">
                <a:latin typeface="Verdana" charset="0"/>
              </a:rPr>
              <a:t>Přesun do základní pozice</a:t>
            </a:r>
            <a:endParaRPr lang="en-GB" altLang="en-US" sz="1600" dirty="0">
              <a:latin typeface="Verdana" charset="0"/>
            </a:endParaRPr>
          </a:p>
          <a:p>
            <a:pPr lvl="1">
              <a:lnSpc>
                <a:spcPct val="150000"/>
              </a:lnSpc>
              <a:buFontTx/>
              <a:buAutoNum type="arabicParenBoth" startAt="4"/>
            </a:pPr>
            <a:r>
              <a:rPr lang="en-GB" altLang="en-US" sz="1600" dirty="0">
                <a:latin typeface="Verdana" charset="0"/>
              </a:rPr>
              <a:t>b) </a:t>
            </a:r>
            <a:r>
              <a:rPr lang="cs-CZ" altLang="en-US" sz="1600" dirty="0">
                <a:latin typeface="Verdana" charset="0"/>
              </a:rPr>
              <a:t>Pokud rozehra pokračuje</a:t>
            </a:r>
            <a:r>
              <a:rPr lang="en-GB" altLang="en-US" sz="1600" dirty="0">
                <a:latin typeface="Verdana" charset="0"/>
              </a:rPr>
              <a:t>: </a:t>
            </a:r>
            <a:r>
              <a:rPr lang="cs-CZ" altLang="en-US" sz="1600" dirty="0">
                <a:latin typeface="Verdana" charset="0"/>
              </a:rPr>
              <a:t>Zaujmout pozici na straně bránícího 			   družstva (a pokračuje jako v  (3))</a:t>
            </a:r>
            <a:endParaRPr lang="en-GB" altLang="en-US" sz="1600" dirty="0">
              <a:latin typeface="Verdana" charset="0"/>
            </a:endParaRPr>
          </a:p>
          <a:p>
            <a:pPr lvl="1">
              <a:lnSpc>
                <a:spcPct val="150000"/>
              </a:lnSpc>
              <a:spcBef>
                <a:spcPct val="100000"/>
              </a:spcBef>
              <a:buFontTx/>
              <a:buAutoNum type="arabicParenBoth" startAt="5"/>
            </a:pPr>
            <a:r>
              <a:rPr lang="cs-CZ" altLang="en-US" sz="1600" dirty="0">
                <a:latin typeface="Verdana" charset="0"/>
              </a:rPr>
              <a:t>Rozehra skončila(příp. smluvené znamení) : „Kontaktujte“ okolí</a:t>
            </a:r>
            <a:endParaRPr lang="en-GB" altLang="en-US" sz="1600" dirty="0">
              <a:latin typeface="Verdana" charset="0"/>
            </a:endParaRPr>
          </a:p>
          <a:p>
            <a:endParaRPr lang="en-US" dirty="0"/>
          </a:p>
        </p:txBody>
      </p:sp>
    </p:spTree>
    <p:extLst>
      <p:ext uri="{BB962C8B-B14F-4D97-AF65-F5344CB8AC3E}">
        <p14:creationId xmlns:p14="http://schemas.microsoft.com/office/powerpoint/2010/main" val="1475196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t>2. rozhodčí v průběhu utkání - umístění</a:t>
            </a:r>
            <a:br>
              <a:rPr lang="cs-CZ" sz="3600" b="1" dirty="0"/>
            </a:br>
            <a:r>
              <a:rPr lang="cs-CZ" sz="3600" b="1" dirty="0"/>
              <a:t>	</a:t>
            </a:r>
            <a:r>
              <a:rPr lang="cs-CZ" sz="3200" b="1" i="1" dirty="0"/>
              <a:t>- pohyb, technika rozhodování</a:t>
            </a:r>
            <a:endParaRPr lang="en-US" sz="3200" dirty="0"/>
          </a:p>
        </p:txBody>
      </p:sp>
      <p:sp>
        <p:nvSpPr>
          <p:cNvPr id="4" name="Text Box 9"/>
          <p:cNvSpPr txBox="1">
            <a:spLocks noGrp="1" noChangeArrowheads="1"/>
          </p:cNvSpPr>
          <p:nvPr>
            <p:ph idx="1"/>
          </p:nvPr>
        </p:nvSpPr>
        <p:spPr bwMode="auto">
          <a:xfrm>
            <a:off x="1120000" y="1825625"/>
            <a:ext cx="10233800" cy="361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16000">
              <a:spcBef>
                <a:spcPct val="120000"/>
              </a:spcBef>
              <a:buFontTx/>
              <a:buChar char="•"/>
            </a:pPr>
            <a:r>
              <a:rPr lang="cs-CZ" altLang="en-US" sz="2000" b="1" dirty="0">
                <a:solidFill>
                  <a:srgbClr val="92D050"/>
                </a:solidFill>
                <a:latin typeface="Verdana" charset="0"/>
              </a:rPr>
              <a:t>Sled pozicí a přesunů</a:t>
            </a:r>
            <a:r>
              <a:rPr lang="en-GB" altLang="en-US" sz="2000" b="1" dirty="0">
                <a:solidFill>
                  <a:srgbClr val="92D050"/>
                </a:solidFill>
                <a:latin typeface="Verdana" charset="0"/>
              </a:rPr>
              <a:t> </a:t>
            </a:r>
            <a:r>
              <a:rPr lang="cs-CZ" altLang="en-US" sz="2000" b="1" dirty="0">
                <a:solidFill>
                  <a:srgbClr val="92D050"/>
                </a:solidFill>
                <a:latin typeface="Verdana" charset="0"/>
              </a:rPr>
              <a:t>při podání</a:t>
            </a:r>
            <a:r>
              <a:rPr lang="cs-CZ" altLang="en-US" sz="2000" b="1" dirty="0" smtClean="0">
                <a:solidFill>
                  <a:srgbClr val="92D050"/>
                </a:solidFill>
                <a:latin typeface="Verdana" charset="0"/>
              </a:rPr>
              <a:t>:</a:t>
            </a:r>
            <a:endParaRPr lang="cs-CZ" altLang="en-US" sz="2000" dirty="0" smtClean="0">
              <a:solidFill>
                <a:srgbClr val="92D050"/>
              </a:solidFill>
              <a:latin typeface="Verdana" charset="0"/>
            </a:endParaRPr>
          </a:p>
          <a:p>
            <a:pPr marL="216000">
              <a:spcBef>
                <a:spcPct val="120000"/>
              </a:spcBef>
              <a:buFontTx/>
              <a:buChar char="•"/>
            </a:pPr>
            <a:r>
              <a:rPr lang="cs-CZ" altLang="en-US" sz="2000" dirty="0" smtClean="0">
                <a:latin typeface="Verdana" charset="0"/>
              </a:rPr>
              <a:t>Základní </a:t>
            </a:r>
            <a:r>
              <a:rPr lang="cs-CZ" altLang="en-US" sz="2000" dirty="0">
                <a:latin typeface="Verdana" charset="0"/>
              </a:rPr>
              <a:t>pozice je vzdálená maximálně 1 metr od roviny sítě a v blízkosti sloupku.</a:t>
            </a:r>
            <a:r>
              <a:rPr lang="en-GB" altLang="en-US" sz="2000" dirty="0">
                <a:latin typeface="Verdana" charset="0"/>
              </a:rPr>
              <a:t> </a:t>
            </a:r>
          </a:p>
          <a:p>
            <a:pPr marL="0">
              <a:spcBef>
                <a:spcPct val="50000"/>
              </a:spcBef>
              <a:buFontTx/>
              <a:buChar char="•"/>
            </a:pPr>
            <a:r>
              <a:rPr lang="cs-CZ" altLang="en-US" sz="2000" dirty="0">
                <a:latin typeface="Verdana" charset="0"/>
              </a:rPr>
              <a:t>Neotáčejte se zády k podávajícímu družstvu.</a:t>
            </a:r>
            <a:endParaRPr lang="en-GB" altLang="en-US" sz="2000" dirty="0">
              <a:latin typeface="Verdana" charset="0"/>
            </a:endParaRPr>
          </a:p>
          <a:p>
            <a:pPr>
              <a:lnSpc>
                <a:spcPct val="100000"/>
              </a:lnSpc>
              <a:spcBef>
                <a:spcPts val="0"/>
              </a:spcBef>
              <a:buFontTx/>
              <a:buChar char="•"/>
            </a:pPr>
            <a:r>
              <a:rPr lang="cs-CZ" altLang="en-US" sz="2000" dirty="0">
                <a:latin typeface="Verdana" charset="0"/>
              </a:rPr>
              <a:t>Přesuňte se okamžitě po podání.</a:t>
            </a:r>
          </a:p>
          <a:p>
            <a:pPr>
              <a:spcBef>
                <a:spcPts val="0"/>
              </a:spcBef>
              <a:buFontTx/>
              <a:buChar char="•"/>
            </a:pPr>
            <a:r>
              <a:rPr lang="cs-CZ" altLang="en-US" sz="2000" dirty="0">
                <a:latin typeface="Verdana" charset="0"/>
              </a:rPr>
              <a:t>Přesun proveďte plynule nenásilnou formou tak, aby jste po dokončení podání stáli již na straně přijímajícího družstva</a:t>
            </a:r>
            <a:r>
              <a:rPr lang="cs-CZ" altLang="en-US" sz="2000" dirty="0" smtClean="0">
                <a:latin typeface="Verdana" charset="0"/>
              </a:rPr>
              <a:t>.</a:t>
            </a:r>
          </a:p>
          <a:p>
            <a:pPr>
              <a:spcBef>
                <a:spcPct val="120000"/>
              </a:spcBef>
              <a:buFontTx/>
              <a:buChar char="•"/>
            </a:pPr>
            <a:endParaRPr lang="en-GB" altLang="en-US" sz="3200" dirty="0">
              <a:latin typeface="Verdana" charset="0"/>
            </a:endParaRPr>
          </a:p>
        </p:txBody>
      </p:sp>
    </p:spTree>
    <p:extLst>
      <p:ext uri="{BB962C8B-B14F-4D97-AF65-F5344CB8AC3E}">
        <p14:creationId xmlns:p14="http://schemas.microsoft.com/office/powerpoint/2010/main" val="467662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25368"/>
            <a:ext cx="10515600" cy="1325563"/>
          </a:xfrm>
        </p:spPr>
        <p:txBody>
          <a:bodyPr>
            <a:normAutofit/>
          </a:bodyPr>
          <a:lstStyle/>
          <a:p>
            <a:r>
              <a:rPr lang="cs-CZ" sz="3600" b="1" dirty="0"/>
              <a:t>2. rozhodčí v průběhu utkání - umístění</a:t>
            </a:r>
            <a:br>
              <a:rPr lang="cs-CZ" sz="3600" b="1" dirty="0"/>
            </a:br>
            <a:r>
              <a:rPr lang="cs-CZ" sz="3600" b="1" dirty="0"/>
              <a:t>	</a:t>
            </a:r>
            <a:r>
              <a:rPr lang="cs-CZ" sz="3600" b="1" i="1" dirty="0"/>
              <a:t>- </a:t>
            </a:r>
            <a:r>
              <a:rPr lang="cs-CZ" sz="3200" b="1" i="1" dirty="0"/>
              <a:t>pohyb, technika rozhodování</a:t>
            </a:r>
            <a:endParaRPr lang="en-US" sz="3200" dirty="0"/>
          </a:p>
        </p:txBody>
      </p:sp>
      <p:sp>
        <p:nvSpPr>
          <p:cNvPr id="3" name="Content Placeholder 2"/>
          <p:cNvSpPr>
            <a:spLocks noGrp="1"/>
          </p:cNvSpPr>
          <p:nvPr>
            <p:ph idx="1"/>
          </p:nvPr>
        </p:nvSpPr>
        <p:spPr/>
        <p:txBody>
          <a:bodyPr>
            <a:normAutofit/>
          </a:bodyPr>
          <a:lstStyle/>
          <a:p>
            <a:r>
              <a:rPr lang="cs-CZ" sz="2400" b="1" dirty="0" smtClean="0">
                <a:solidFill>
                  <a:srgbClr val="92D050"/>
                </a:solidFill>
              </a:rPr>
              <a:t>V průběhu akce na síti (3):</a:t>
            </a:r>
            <a:endParaRPr lang="cs-CZ" sz="2400" b="1" dirty="0" smtClean="0">
              <a:solidFill>
                <a:schemeClr val="tx1"/>
              </a:solidFill>
            </a:endParaRPr>
          </a:p>
          <a:p>
            <a:pPr lvl="1">
              <a:spcBef>
                <a:spcPct val="120000"/>
              </a:spcBef>
              <a:buFontTx/>
              <a:buChar char="•"/>
            </a:pPr>
            <a:r>
              <a:rPr lang="cs-CZ" altLang="en-US" sz="2000" dirty="0">
                <a:latin typeface="Verdana" charset="0"/>
              </a:rPr>
              <a:t>Pozice je přímo vedle roviny sítě.</a:t>
            </a:r>
            <a:endParaRPr lang="en-GB" altLang="en-US" sz="2000" dirty="0">
              <a:solidFill>
                <a:srgbClr val="CC00FF"/>
              </a:solidFill>
              <a:latin typeface="Verdana" charset="0"/>
            </a:endParaRPr>
          </a:p>
          <a:p>
            <a:pPr lvl="1">
              <a:spcBef>
                <a:spcPct val="50000"/>
              </a:spcBef>
              <a:buFontTx/>
              <a:buChar char="•"/>
            </a:pPr>
            <a:r>
              <a:rPr lang="cs-CZ" altLang="en-US" sz="2000" dirty="0">
                <a:latin typeface="Verdana" charset="0"/>
              </a:rPr>
              <a:t>Při soustředění se na síť se nedívejte na možné přešlapy útočné čáry zadním hráčem.</a:t>
            </a:r>
            <a:endParaRPr lang="en-GB" altLang="en-US" sz="2000" dirty="0">
              <a:latin typeface="Verdana" charset="0"/>
            </a:endParaRPr>
          </a:p>
          <a:p>
            <a:pPr lvl="1">
              <a:spcBef>
                <a:spcPct val="50000"/>
              </a:spcBef>
              <a:buFontTx/>
              <a:buChar char="•"/>
            </a:pPr>
            <a:r>
              <a:rPr lang="cs-CZ" altLang="en-US" sz="2000" dirty="0">
                <a:latin typeface="Verdana" charset="0"/>
              </a:rPr>
              <a:t>V případě, že je útok na Vaší straně, si ustupte o krok od sloupku.</a:t>
            </a:r>
            <a:endParaRPr lang="en-GB" altLang="en-US" sz="2000" dirty="0">
              <a:latin typeface="Verdana" charset="0"/>
            </a:endParaRPr>
          </a:p>
          <a:p>
            <a:pPr lvl="1">
              <a:spcBef>
                <a:spcPct val="50000"/>
              </a:spcBef>
              <a:buFontTx/>
              <a:buChar char="•"/>
            </a:pPr>
            <a:r>
              <a:rPr lang="cs-CZ" altLang="en-US" sz="2000" dirty="0">
                <a:latin typeface="Verdana" charset="0"/>
              </a:rPr>
              <a:t>V případě, že je útok na straně 1.rozhodčího, se přesuňte trochu dopředu, možná v kombinaci s nějakým přikrčením.</a:t>
            </a:r>
            <a:endParaRPr lang="en-GB" altLang="en-US" sz="2000" dirty="0">
              <a:latin typeface="Verdana" charset="0"/>
            </a:endParaRPr>
          </a:p>
          <a:p>
            <a:pPr lvl="1"/>
            <a:endParaRPr lang="cs-CZ" sz="2000" b="1" dirty="0" smtClean="0">
              <a:solidFill>
                <a:srgbClr val="92D050"/>
              </a:solidFill>
            </a:endParaRPr>
          </a:p>
        </p:txBody>
      </p:sp>
    </p:spTree>
    <p:extLst>
      <p:ext uri="{BB962C8B-B14F-4D97-AF65-F5344CB8AC3E}">
        <p14:creationId xmlns:p14="http://schemas.microsoft.com/office/powerpoint/2010/main" val="2081356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t>2. rozhodčí v průběhu utkání - umístění</a:t>
            </a:r>
            <a:br>
              <a:rPr lang="cs-CZ" sz="3600" b="1" dirty="0"/>
            </a:br>
            <a:r>
              <a:rPr lang="cs-CZ" sz="3600" b="1" dirty="0"/>
              <a:t>	</a:t>
            </a:r>
            <a:r>
              <a:rPr lang="cs-CZ" sz="3600" b="1" i="1" dirty="0"/>
              <a:t>- </a:t>
            </a:r>
            <a:r>
              <a:rPr lang="cs-CZ" sz="3200" b="1" i="1" dirty="0"/>
              <a:t>pohyb, technika rozhodování</a:t>
            </a:r>
            <a:endParaRPr lang="en-US" sz="3200" dirty="0"/>
          </a:p>
        </p:txBody>
      </p:sp>
      <p:sp>
        <p:nvSpPr>
          <p:cNvPr id="3" name="Content Placeholder 2"/>
          <p:cNvSpPr>
            <a:spLocks noGrp="1"/>
          </p:cNvSpPr>
          <p:nvPr>
            <p:ph idx="1"/>
          </p:nvPr>
        </p:nvSpPr>
        <p:spPr/>
        <p:txBody>
          <a:bodyPr>
            <a:normAutofit/>
          </a:bodyPr>
          <a:lstStyle/>
          <a:p>
            <a:r>
              <a:rPr lang="cs-CZ" sz="2400" b="1" dirty="0" smtClean="0">
                <a:solidFill>
                  <a:srgbClr val="92D050"/>
                </a:solidFill>
              </a:rPr>
              <a:t>Pokud rozehra skončila (4a):</a:t>
            </a:r>
            <a:endParaRPr lang="cs-CZ" sz="2400" b="1" dirty="0" smtClean="0">
              <a:solidFill>
                <a:schemeClr val="tx1"/>
              </a:solidFill>
            </a:endParaRPr>
          </a:p>
          <a:p>
            <a:pPr lvl="1">
              <a:spcBef>
                <a:spcPct val="120000"/>
              </a:spcBef>
              <a:buFontTx/>
              <a:buChar char="•"/>
            </a:pPr>
            <a:r>
              <a:rPr lang="cs-CZ" altLang="en-US" sz="2000" dirty="0">
                <a:latin typeface="Verdana" charset="0"/>
              </a:rPr>
              <a:t>Základní pozice je na straně družstva, které bude </a:t>
            </a:r>
            <a:r>
              <a:rPr lang="cs-CZ" altLang="en-US" sz="2000" dirty="0" smtClean="0">
                <a:latin typeface="Verdana" charset="0"/>
              </a:rPr>
              <a:t>přijímat </a:t>
            </a:r>
            <a:r>
              <a:rPr lang="cs-CZ" altLang="en-US" sz="2000" dirty="0">
                <a:latin typeface="Verdana" charset="0"/>
              </a:rPr>
              <a:t>v následující rozehře, přímo vedle roviny sítě.</a:t>
            </a:r>
            <a:endParaRPr lang="en-GB" altLang="en-US" sz="2000" dirty="0">
              <a:latin typeface="Verdana" charset="0"/>
            </a:endParaRPr>
          </a:p>
          <a:p>
            <a:pPr lvl="1">
              <a:spcBef>
                <a:spcPct val="50000"/>
              </a:spcBef>
              <a:buFontTx/>
              <a:buChar char="•"/>
            </a:pPr>
            <a:r>
              <a:rPr lang="cs-CZ" altLang="en-US" sz="2000" dirty="0">
                <a:latin typeface="Verdana" charset="0"/>
              </a:rPr>
              <a:t>Pokud musíte změnit stranu, (obyčejně) je jeden krok stranou </a:t>
            </a:r>
            <a:r>
              <a:rPr lang="cs-CZ" altLang="en-US" sz="2000" dirty="0" smtClean="0">
                <a:latin typeface="Verdana" charset="0"/>
              </a:rPr>
              <a:t>dostatečný, provádíme plynule, ale neprodleně (dáváme tím i podporu 1R</a:t>
            </a:r>
            <a:endParaRPr lang="cs-CZ" altLang="en-US" sz="2000" dirty="0">
              <a:latin typeface="Verdana" charset="0"/>
            </a:endParaRPr>
          </a:p>
          <a:p>
            <a:pPr lvl="1">
              <a:spcBef>
                <a:spcPct val="50000"/>
              </a:spcBef>
              <a:buFontTx/>
              <a:buChar char="•"/>
            </a:pPr>
            <a:r>
              <a:rPr lang="cs-CZ" altLang="en-US" sz="2000" dirty="0">
                <a:latin typeface="Verdana" charset="0"/>
              </a:rPr>
              <a:t>V případě, že již jste na správné straně, nepřesouvejte se jinam, ale nicméně ukažte, že jste se dostal z „napětí“ do „klidu“.</a:t>
            </a:r>
            <a:endParaRPr lang="en-GB" altLang="en-US" sz="2000" dirty="0">
              <a:latin typeface="Verdana" charset="0"/>
            </a:endParaRPr>
          </a:p>
          <a:p>
            <a:pPr lvl="1"/>
            <a:endParaRPr lang="cs-CZ" sz="2000" b="1" dirty="0">
              <a:solidFill>
                <a:srgbClr val="92D050"/>
              </a:solidFill>
            </a:endParaRPr>
          </a:p>
        </p:txBody>
      </p:sp>
    </p:spTree>
    <p:extLst>
      <p:ext uri="{BB962C8B-B14F-4D97-AF65-F5344CB8AC3E}">
        <p14:creationId xmlns:p14="http://schemas.microsoft.com/office/powerpoint/2010/main" val="2060398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t>2. rozhodčí v průběhu utkání - umístění</a:t>
            </a:r>
            <a:br>
              <a:rPr lang="cs-CZ" sz="3600" b="1" dirty="0"/>
            </a:br>
            <a:r>
              <a:rPr lang="cs-CZ" sz="3600" b="1" dirty="0"/>
              <a:t>	</a:t>
            </a:r>
            <a:r>
              <a:rPr lang="cs-CZ" sz="3600" b="1" i="1" dirty="0"/>
              <a:t>- </a:t>
            </a:r>
            <a:r>
              <a:rPr lang="cs-CZ" sz="3200" b="1" i="1" dirty="0"/>
              <a:t>pohyb, technika rozhodování</a:t>
            </a:r>
            <a:endParaRPr lang="en-US" sz="3200" dirty="0"/>
          </a:p>
        </p:txBody>
      </p:sp>
      <p:sp>
        <p:nvSpPr>
          <p:cNvPr id="3" name="Content Placeholder 2"/>
          <p:cNvSpPr>
            <a:spLocks noGrp="1"/>
          </p:cNvSpPr>
          <p:nvPr>
            <p:ph idx="1"/>
          </p:nvPr>
        </p:nvSpPr>
        <p:spPr/>
        <p:txBody>
          <a:bodyPr>
            <a:normAutofit fontScale="92500" lnSpcReduction="10000"/>
          </a:bodyPr>
          <a:lstStyle/>
          <a:p>
            <a:r>
              <a:rPr lang="cs-CZ" sz="2400" b="1" dirty="0" smtClean="0">
                <a:solidFill>
                  <a:srgbClr val="92D050"/>
                </a:solidFill>
              </a:rPr>
              <a:t>Pokud rozehra pokračuje (4b):</a:t>
            </a:r>
            <a:endParaRPr lang="cs-CZ" sz="2400" b="1" dirty="0" smtClean="0">
              <a:solidFill>
                <a:schemeClr val="tx1"/>
              </a:solidFill>
            </a:endParaRPr>
          </a:p>
          <a:p>
            <a:pPr lvl="1"/>
            <a:r>
              <a:rPr lang="cs-CZ" altLang="en-US" sz="2000" dirty="0" smtClean="0">
                <a:latin typeface="Verdana" charset="0"/>
              </a:rPr>
              <a:t>vždy zaujmout pozici na straně bránícího družstva</a:t>
            </a:r>
          </a:p>
          <a:p>
            <a:pPr lvl="1"/>
            <a:r>
              <a:rPr lang="cs-CZ" altLang="en-US" sz="2000" dirty="0" smtClean="0">
                <a:latin typeface="Verdana" charset="0"/>
              </a:rPr>
              <a:t>přesun na stranu bránícího družstva se provádí plynule klidným pohybem</a:t>
            </a:r>
          </a:p>
          <a:p>
            <a:r>
              <a:rPr lang="cs-CZ" altLang="en-US" sz="2000" b="1" dirty="0" smtClean="0">
                <a:solidFill>
                  <a:srgbClr val="92D050"/>
                </a:solidFill>
                <a:latin typeface="Verdana" charset="0"/>
              </a:rPr>
              <a:t>Pokud rozehra skončila (5):</a:t>
            </a:r>
            <a:endParaRPr lang="en-GB" altLang="en-US" sz="2000" b="1" dirty="0">
              <a:solidFill>
                <a:srgbClr val="92D050"/>
              </a:solidFill>
              <a:latin typeface="Verdana" charset="0"/>
            </a:endParaRPr>
          </a:p>
          <a:p>
            <a:pPr lvl="1"/>
            <a:r>
              <a:rPr lang="cs-CZ" sz="2200" dirty="0" smtClean="0">
                <a:solidFill>
                  <a:schemeClr val="tx1"/>
                </a:solidFill>
              </a:rPr>
              <a:t>plynule provést přesun na stranu budoucího přijímajícího do základní pozice</a:t>
            </a:r>
          </a:p>
          <a:p>
            <a:pPr lvl="1"/>
            <a:r>
              <a:rPr lang="cs-CZ" sz="2200" dirty="0" smtClean="0">
                <a:solidFill>
                  <a:schemeClr val="tx1"/>
                </a:solidFill>
              </a:rPr>
              <a:t>v případě, že rozehru ukončujete svým rozhodnutím, přesun na stranu strany, která se chyby dopustila a poté klidným způsobem provést signalizaci podstaty chyby, případně kdo se této chyby dopustil, poté dokončíte signalizaci po 1R-pouze signalizací strany, která bude podávat </a:t>
            </a:r>
          </a:p>
          <a:p>
            <a:pPr lvl="1">
              <a:spcBef>
                <a:spcPct val="120000"/>
              </a:spcBef>
              <a:buFontTx/>
              <a:buChar char="•"/>
            </a:pPr>
            <a:r>
              <a:rPr lang="cs-CZ" altLang="en-US" sz="2100" dirty="0">
                <a:latin typeface="Verdana" charset="0"/>
              </a:rPr>
              <a:t>Kontrolujte lavičky a zóny rozcvičení a zaměřte pozornost a pohotovost na přijetí možných požadavků pro přerušení.</a:t>
            </a:r>
            <a:endParaRPr lang="en-GB" altLang="en-US" sz="2100" dirty="0">
              <a:latin typeface="Verdana" charset="0"/>
            </a:endParaRPr>
          </a:p>
          <a:p>
            <a:pPr lvl="1">
              <a:spcBef>
                <a:spcPct val="50000"/>
              </a:spcBef>
              <a:buFontTx/>
              <a:buChar char="•"/>
            </a:pPr>
            <a:r>
              <a:rPr lang="cs-CZ" altLang="en-US" sz="2100" dirty="0">
                <a:latin typeface="Verdana" charset="0"/>
              </a:rPr>
              <a:t>Pomoci Vám může, že pro provedení této kontroly uděláte krok zpátky a poté co ji provedete uděláte krok vpřed zpátky do základní pozice, ale dříve než 1.rozhodčí dá zapískáním pokyn na podání,  </a:t>
            </a:r>
            <a:endParaRPr lang="en-GB" altLang="en-US" sz="2100" dirty="0">
              <a:latin typeface="Verdana" charset="0"/>
            </a:endParaRPr>
          </a:p>
          <a:p>
            <a:pPr lvl="1"/>
            <a:endParaRPr lang="cs-CZ" sz="2100" dirty="0" smtClean="0">
              <a:solidFill>
                <a:schemeClr val="tx1"/>
              </a:solidFill>
            </a:endParaRPr>
          </a:p>
          <a:p>
            <a:pPr lvl="1"/>
            <a:endParaRPr lang="cs-CZ" sz="2000" dirty="0" smtClean="0">
              <a:solidFill>
                <a:schemeClr val="tx1"/>
              </a:solidFill>
            </a:endParaRPr>
          </a:p>
          <a:p>
            <a:pPr lvl="1"/>
            <a:endParaRPr lang="cs-CZ" sz="2000" dirty="0">
              <a:solidFill>
                <a:schemeClr val="tx1"/>
              </a:solidFill>
            </a:endParaRPr>
          </a:p>
        </p:txBody>
      </p:sp>
    </p:spTree>
    <p:extLst>
      <p:ext uri="{BB962C8B-B14F-4D97-AF65-F5344CB8AC3E}">
        <p14:creationId xmlns:p14="http://schemas.microsoft.com/office/powerpoint/2010/main" val="2026322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Druhý rozhodčí, odpovědnost – 24.3.1</a:t>
            </a:r>
            <a:endParaRPr lang="cs-CZ"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cs-CZ" dirty="0" smtClean="0"/>
              <a:t>Na začátku každého setu, při výměně hracího pole v rozhodujícím setu, a vždy pokud to je nezbytně nutné, 2.rozhodčí kontroluje aktuální postavení hráčů na hřišti, zda to je v souladu se základním postavením </a:t>
            </a:r>
            <a:endParaRPr lang="cs-CZ" dirty="0"/>
          </a:p>
        </p:txBody>
      </p:sp>
    </p:spTree>
    <p:extLst>
      <p:ext uri="{BB962C8B-B14F-4D97-AF65-F5344CB8AC3E}">
        <p14:creationId xmlns:p14="http://schemas.microsoft.com/office/powerpoint/2010/main" val="491480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r>
              <a:rPr lang="cs-CZ" dirty="0" smtClean="0"/>
              <a:t>Druhý rozhodčí, odpovědnost  - 24.3.2</a:t>
            </a:r>
            <a:endParaRPr lang="cs-CZ" dirty="0"/>
          </a:p>
        </p:txBody>
      </p:sp>
      <p:sp>
        <p:nvSpPr>
          <p:cNvPr id="3" name="Content Placeholder 2"/>
          <p:cNvSpPr>
            <a:spLocks noGrp="1"/>
          </p:cNvSpPr>
          <p:nvPr>
            <p:ph idx="1"/>
          </p:nvPr>
        </p:nvSpPr>
        <p:spPr/>
        <p:txBody>
          <a:bodyPr>
            <a:normAutofit lnSpcReduction="10000"/>
          </a:bodyPr>
          <a:lstStyle/>
          <a:p>
            <a:pPr marL="0" indent="0">
              <a:buNone/>
            </a:pPr>
            <a:r>
              <a:rPr lang="cs-CZ" dirty="0" smtClean="0"/>
              <a:t>V průběhu utkání 2. rozhodčí rozhoduje, píská a signalizuje:</a:t>
            </a:r>
          </a:p>
          <a:p>
            <a:pPr>
              <a:buFont typeface="Arial" charset="0"/>
              <a:buChar char="•"/>
            </a:pPr>
            <a:r>
              <a:rPr lang="cs-CZ" sz="2000" dirty="0" smtClean="0"/>
              <a:t>pronikání do pole a prostoru soupeře</a:t>
            </a:r>
            <a:r>
              <a:rPr lang="cs-CZ" dirty="0" smtClean="0"/>
              <a:t>	</a:t>
            </a:r>
          </a:p>
          <a:p>
            <a:pPr>
              <a:buFont typeface="Arial" charset="0"/>
              <a:buChar char="•"/>
            </a:pPr>
            <a:r>
              <a:rPr lang="cs-CZ" sz="2000" dirty="0" smtClean="0"/>
              <a:t>chybu v postavení přijímajícího družstva</a:t>
            </a:r>
          </a:p>
          <a:p>
            <a:pPr>
              <a:buFont typeface="Arial" charset="0"/>
              <a:buChar char="•"/>
            </a:pPr>
            <a:r>
              <a:rPr lang="cs-CZ" sz="2000" dirty="0" smtClean="0"/>
              <a:t>chybné doteky hráče se sítí, primárně na straně bloku a dotek hráče anténky na své straně hřiště</a:t>
            </a:r>
          </a:p>
          <a:p>
            <a:pPr>
              <a:buFont typeface="Arial" charset="0"/>
              <a:buChar char="•"/>
            </a:pPr>
            <a:r>
              <a:rPr lang="cs-CZ" sz="2000" dirty="0" smtClean="0"/>
              <a:t>dokončený blok hráčů zadní řady, pokus o blok Libera nebo chybu útočného úderu uskutečněnými hráči  zadní řady nebo Liberem</a:t>
            </a:r>
          </a:p>
          <a:p>
            <a:pPr>
              <a:buFont typeface="Arial" charset="0"/>
              <a:buChar char="•"/>
            </a:pPr>
            <a:r>
              <a:rPr lang="cs-CZ" sz="2000" dirty="0" smtClean="0"/>
              <a:t>dotek míče s předměty mimo hrací plochu</a:t>
            </a:r>
          </a:p>
          <a:p>
            <a:pPr>
              <a:buFont typeface="Arial" charset="0"/>
              <a:buChar char="•"/>
            </a:pPr>
            <a:r>
              <a:rPr lang="cs-CZ" sz="2000" dirty="0" smtClean="0"/>
              <a:t>dotek míče s hrací plochou za předpokladu, že 1. rozhodčí se nachází v pozici kde není schopen tento dotek vidět</a:t>
            </a:r>
          </a:p>
          <a:p>
            <a:pPr>
              <a:buFont typeface="Arial" charset="0"/>
              <a:buChar char="•"/>
            </a:pPr>
            <a:r>
              <a:rPr lang="cs-CZ" sz="2000" dirty="0" smtClean="0"/>
              <a:t>míč, který do pole soupeře přeletí zcela nebo částečně mimo zónu přeletu nebo se dotkne anténky a to </a:t>
            </a:r>
            <a:r>
              <a:rPr lang="cs-CZ" sz="2000" dirty="0">
                <a:solidFill>
                  <a:schemeClr val="bg1"/>
                </a:solidFill>
              </a:rPr>
              <a:t>(</a:t>
            </a:r>
            <a:r>
              <a:rPr lang="cs-CZ" sz="2000" b="1" dirty="0" smtClean="0">
                <a:solidFill>
                  <a:schemeClr val="bg1">
                    <a:lumMod val="95000"/>
                    <a:lumOff val="5000"/>
                  </a:schemeClr>
                </a:solidFill>
              </a:rPr>
              <a:t>vždy a pouze</a:t>
            </a:r>
            <a:r>
              <a:rPr lang="cs-CZ" sz="2000" dirty="0" smtClean="0">
                <a:solidFill>
                  <a:schemeClr val="bg1"/>
                </a:solidFill>
              </a:rPr>
              <a:t>)</a:t>
            </a:r>
            <a:r>
              <a:rPr lang="cs-CZ" sz="2000" b="1" dirty="0" smtClean="0">
                <a:solidFill>
                  <a:schemeClr val="bg1">
                    <a:lumMod val="95000"/>
                    <a:lumOff val="5000"/>
                  </a:schemeClr>
                </a:solidFill>
              </a:rPr>
              <a:t> </a:t>
            </a:r>
            <a:r>
              <a:rPr lang="cs-CZ" sz="2000" dirty="0" smtClean="0"/>
              <a:t>na své straně hřiště</a:t>
            </a:r>
          </a:p>
          <a:p>
            <a:pPr>
              <a:buFont typeface="Arial" charset="0"/>
              <a:buChar char="•"/>
            </a:pPr>
            <a:endParaRPr lang="cs-CZ" sz="2000" dirty="0"/>
          </a:p>
        </p:txBody>
      </p:sp>
    </p:spTree>
    <p:extLst>
      <p:ext uri="{BB962C8B-B14F-4D97-AF65-F5344CB8AC3E}">
        <p14:creationId xmlns:p14="http://schemas.microsoft.com/office/powerpoint/2010/main" val="1634739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dirty="0" smtClean="0"/>
              <a:t>Druhý rozhodčí</a:t>
            </a:r>
            <a:endParaRPr lang="cs-CZ" dirty="0"/>
          </a:p>
        </p:txBody>
      </p:sp>
      <p:sp>
        <p:nvSpPr>
          <p:cNvPr id="3" name="Content Placeholder 2"/>
          <p:cNvSpPr>
            <a:spLocks noGrp="1"/>
          </p:cNvSpPr>
          <p:nvPr>
            <p:ph idx="1"/>
          </p:nvPr>
        </p:nvSpPr>
        <p:spPr/>
        <p:txBody>
          <a:bodyPr>
            <a:normAutofit/>
          </a:bodyPr>
          <a:lstStyle/>
          <a:p>
            <a:pPr marL="0" indent="0">
              <a:buNone/>
            </a:pPr>
            <a:r>
              <a:rPr lang="cs-CZ" sz="3200" b="1" dirty="0" smtClean="0">
                <a:solidFill>
                  <a:schemeClr val="tx1"/>
                </a:solidFill>
              </a:rPr>
              <a:t>Činnosti 2. rozhodčího:</a:t>
            </a:r>
          </a:p>
          <a:p>
            <a:pPr>
              <a:buFont typeface="Wingdings" charset="2"/>
              <a:buChar char="Ø"/>
            </a:pPr>
            <a:r>
              <a:rPr lang="cs-CZ" dirty="0" smtClean="0"/>
              <a:t>před utkáním</a:t>
            </a:r>
          </a:p>
          <a:p>
            <a:pPr marL="0" indent="0">
              <a:buNone/>
            </a:pPr>
            <a:r>
              <a:rPr lang="cs-CZ" dirty="0"/>
              <a:t>	</a:t>
            </a:r>
            <a:r>
              <a:rPr lang="cs-CZ" dirty="0" smtClean="0"/>
              <a:t>- před zahájením hracího protokolu</a:t>
            </a:r>
          </a:p>
          <a:p>
            <a:pPr marL="0" indent="0">
              <a:buNone/>
            </a:pPr>
            <a:r>
              <a:rPr lang="cs-CZ" dirty="0"/>
              <a:t>	</a:t>
            </a:r>
            <a:r>
              <a:rPr lang="cs-CZ" dirty="0" smtClean="0"/>
              <a:t>- v průběhu hracího protokolu</a:t>
            </a:r>
          </a:p>
          <a:p>
            <a:pPr>
              <a:buFont typeface="Wingdings" charset="2"/>
              <a:buChar char="Ø"/>
            </a:pPr>
            <a:r>
              <a:rPr lang="cs-CZ" dirty="0" smtClean="0"/>
              <a:t>v průběhu utkání </a:t>
            </a:r>
          </a:p>
          <a:p>
            <a:pPr marL="0" indent="0">
              <a:buNone/>
            </a:pPr>
            <a:r>
              <a:rPr lang="cs-CZ" dirty="0"/>
              <a:t>	</a:t>
            </a:r>
            <a:r>
              <a:rPr lang="cs-CZ" dirty="0" smtClean="0"/>
              <a:t>- umístění, pohyb</a:t>
            </a:r>
          </a:p>
          <a:p>
            <a:pPr marL="0" indent="0">
              <a:buNone/>
            </a:pPr>
            <a:r>
              <a:rPr lang="cs-CZ" dirty="0"/>
              <a:t>	</a:t>
            </a:r>
            <a:r>
              <a:rPr lang="cs-CZ" dirty="0" smtClean="0"/>
              <a:t>- oprávnění a odpovědnosti</a:t>
            </a:r>
          </a:p>
          <a:p>
            <a:pPr>
              <a:buFont typeface="Wingdings" charset="2"/>
              <a:buChar char="Ø"/>
            </a:pPr>
            <a:r>
              <a:rPr lang="cs-CZ" dirty="0" smtClean="0"/>
              <a:t>po skončení utkání</a:t>
            </a:r>
            <a:endParaRPr lang="cs-CZ" dirty="0"/>
          </a:p>
        </p:txBody>
      </p:sp>
    </p:spTree>
    <p:extLst>
      <p:ext uri="{BB962C8B-B14F-4D97-AF65-F5344CB8AC3E}">
        <p14:creationId xmlns:p14="http://schemas.microsoft.com/office/powerpoint/2010/main" val="1828896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Druhý rozhodčí, odpovědnost </a:t>
            </a:r>
            <a:r>
              <a:rPr lang="en-US" dirty="0" smtClean="0"/>
              <a:t>– 24.3.3</a:t>
            </a:r>
            <a:endParaRPr lang="en-US" dirty="0"/>
          </a:p>
        </p:txBody>
      </p:sp>
      <p:sp>
        <p:nvSpPr>
          <p:cNvPr id="3" name="Content Placeholder 2"/>
          <p:cNvSpPr>
            <a:spLocks noGrp="1"/>
          </p:cNvSpPr>
          <p:nvPr>
            <p:ph idx="1"/>
          </p:nvPr>
        </p:nvSpPr>
        <p:spPr/>
        <p:txBody>
          <a:bodyPr/>
          <a:lstStyle/>
          <a:p>
            <a:pPr marL="0" indent="0">
              <a:buNone/>
            </a:pPr>
            <a:r>
              <a:rPr lang="cs-CZ" dirty="0" smtClean="0"/>
              <a:t>Na konci utkání kontroluje a podepisuje zápis o utkání.</a:t>
            </a:r>
          </a:p>
          <a:p>
            <a:r>
              <a:rPr lang="cs-CZ" sz="2000" dirty="0" smtClean="0"/>
              <a:t>je vždy nezbytně nutné provést ve spolupráci s 1. rozhodčím kontrolu zápisu o utkání, neboť za chyby v zápisu o utkání nesou odpovědnost oba rozhodčí a zároveň svým podpisem stvrzují, že vše co je zde uvedeno (zapsáno) ve skutečnosti takto proběhlo!</a:t>
            </a:r>
          </a:p>
          <a:p>
            <a:endParaRPr lang="cs-CZ" sz="2000" dirty="0"/>
          </a:p>
        </p:txBody>
      </p:sp>
    </p:spTree>
    <p:extLst>
      <p:ext uri="{BB962C8B-B14F-4D97-AF65-F5344CB8AC3E}">
        <p14:creationId xmlns:p14="http://schemas.microsoft.com/office/powerpoint/2010/main" val="289818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b="1" dirty="0" smtClean="0"/>
              <a:t>Druhý rozhodčí – před utkáním</a:t>
            </a:r>
            <a:endParaRPr lang="cs-CZ" b="1" dirty="0"/>
          </a:p>
        </p:txBody>
      </p:sp>
      <p:sp>
        <p:nvSpPr>
          <p:cNvPr id="3" name="Content Placeholder 2"/>
          <p:cNvSpPr>
            <a:spLocks noGrp="1"/>
          </p:cNvSpPr>
          <p:nvPr>
            <p:ph idx="1"/>
          </p:nvPr>
        </p:nvSpPr>
        <p:spPr/>
        <p:txBody>
          <a:bodyPr>
            <a:normAutofit fontScale="85000" lnSpcReduction="20000"/>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cs-CZ" sz="3300" b="1" dirty="0" smtClean="0"/>
              <a:t>před zahájením hracího protokolu</a:t>
            </a:r>
            <a:r>
              <a:rPr lang="cs-CZ" dirty="0" smtClean="0"/>
              <a:t>	</a:t>
            </a:r>
          </a:p>
          <a:p>
            <a:pPr marL="0" marR="0" lvl="0" indent="0" defTabSz="914400" eaLnBrk="1" fontAlgn="auto" latinLnBrk="0" hangingPunct="1">
              <a:lnSpc>
                <a:spcPct val="100000"/>
              </a:lnSpc>
              <a:spcBef>
                <a:spcPts val="0"/>
              </a:spcBef>
              <a:spcAft>
                <a:spcPts val="0"/>
              </a:spcAft>
              <a:buClrTx/>
              <a:buSzTx/>
              <a:buNone/>
              <a:tabLst/>
              <a:defRPr/>
            </a:pPr>
            <a:r>
              <a:rPr lang="cs-CZ" dirty="0"/>
              <a:t>	</a:t>
            </a:r>
            <a:endParaRPr lang="cs-CZ" dirty="0" smtClean="0"/>
          </a:p>
          <a:p>
            <a:pPr marL="0" marR="0" lvl="0" indent="0" defTabSz="914400" eaLnBrk="1" fontAlgn="auto" latinLnBrk="0" hangingPunct="1">
              <a:lnSpc>
                <a:spcPct val="100000"/>
              </a:lnSpc>
              <a:spcBef>
                <a:spcPts val="0"/>
              </a:spcBef>
              <a:spcAft>
                <a:spcPts val="0"/>
              </a:spcAft>
              <a:buClrTx/>
              <a:buSzTx/>
              <a:buNone/>
              <a:tabLst/>
              <a:defRPr/>
            </a:pPr>
            <a:r>
              <a:rPr lang="cs-CZ" dirty="0"/>
              <a:t>	</a:t>
            </a:r>
            <a:r>
              <a:rPr lang="cs-CZ" dirty="0" smtClean="0"/>
              <a:t>- kontrola účastníků utkání, administrativní úkony</a:t>
            </a:r>
          </a:p>
          <a:p>
            <a:pPr marL="0" marR="0" lvl="0" indent="0" defTabSz="914400" eaLnBrk="1" fontAlgn="auto" latinLnBrk="0" hangingPunct="1">
              <a:lnSpc>
                <a:spcPct val="100000"/>
              </a:lnSpc>
              <a:spcBef>
                <a:spcPts val="0"/>
              </a:spcBef>
              <a:spcAft>
                <a:spcPts val="0"/>
              </a:spcAft>
              <a:buClrTx/>
              <a:buSzTx/>
              <a:buNone/>
              <a:tabLst/>
              <a:defRPr/>
            </a:pPr>
            <a:r>
              <a:rPr lang="cs-CZ" dirty="0"/>
              <a:t>	</a:t>
            </a:r>
            <a:r>
              <a:rPr lang="cs-CZ" dirty="0" smtClean="0"/>
              <a:t>- připravenost hrací plochy </a:t>
            </a:r>
          </a:p>
          <a:p>
            <a:pPr marL="0" marR="0" lvl="0" indent="0" defTabSz="914400" eaLnBrk="1" fontAlgn="auto" latinLnBrk="0" hangingPunct="1">
              <a:lnSpc>
                <a:spcPct val="100000"/>
              </a:lnSpc>
              <a:spcBef>
                <a:spcPts val="0"/>
              </a:spcBef>
              <a:spcAft>
                <a:spcPts val="0"/>
              </a:spcAft>
              <a:buClrTx/>
              <a:buSzTx/>
              <a:buNone/>
              <a:tabLst/>
              <a:defRPr/>
            </a:pPr>
            <a:r>
              <a:rPr lang="cs-CZ" dirty="0"/>
              <a:t>	</a:t>
            </a:r>
            <a:r>
              <a:rPr lang="cs-CZ" dirty="0" smtClean="0"/>
              <a:t>- kontrola vybavení pro dané utkání</a:t>
            </a:r>
          </a:p>
          <a:p>
            <a:pPr marL="0" marR="0" lvl="0" indent="0" defTabSz="914400" eaLnBrk="1" fontAlgn="auto" latinLnBrk="0" hangingPunct="1">
              <a:lnSpc>
                <a:spcPct val="100000"/>
              </a:lnSpc>
              <a:spcBef>
                <a:spcPts val="0"/>
              </a:spcBef>
              <a:spcAft>
                <a:spcPts val="0"/>
              </a:spcAft>
              <a:buClrTx/>
              <a:buSzTx/>
              <a:buNone/>
              <a:tabLst/>
              <a:defRPr/>
            </a:pPr>
            <a:r>
              <a:rPr lang="cs-CZ" dirty="0"/>
              <a:t>	</a:t>
            </a:r>
            <a:r>
              <a:rPr lang="cs-CZ" dirty="0" smtClean="0"/>
              <a:t>- proškolení ostatních účastníků utkání (zapisovatel, </a:t>
            </a:r>
            <a:r>
              <a:rPr lang="cs-CZ" dirty="0" err="1" smtClean="0"/>
              <a:t>utěrači</a:t>
            </a:r>
            <a:r>
              <a:rPr lang="cs-CZ" dirty="0" smtClean="0"/>
              <a:t> aj.)</a:t>
            </a:r>
          </a:p>
          <a:p>
            <a:pPr marL="0" marR="0" lvl="0" indent="0" defTabSz="914400" eaLnBrk="1" fontAlgn="auto" latinLnBrk="0" hangingPunct="1">
              <a:lnSpc>
                <a:spcPct val="100000"/>
              </a:lnSpc>
              <a:spcBef>
                <a:spcPts val="0"/>
              </a:spcBef>
              <a:spcAft>
                <a:spcPts val="0"/>
              </a:spcAft>
              <a:buClrTx/>
              <a:buSzTx/>
              <a:buNone/>
              <a:tabLst/>
              <a:defRPr/>
            </a:pPr>
            <a:r>
              <a:rPr lang="cs-CZ" dirty="0"/>
              <a:t>	</a:t>
            </a:r>
            <a:endParaRPr lang="cs-CZ" dirty="0" smtClean="0"/>
          </a:p>
          <a:p>
            <a:pPr marL="514350" marR="0" lvl="0" indent="-514350" defTabSz="914400" eaLnBrk="1" fontAlgn="auto" latinLnBrk="0" hangingPunct="1">
              <a:lnSpc>
                <a:spcPct val="100000"/>
              </a:lnSpc>
              <a:spcBef>
                <a:spcPts val="0"/>
              </a:spcBef>
              <a:spcAft>
                <a:spcPts val="0"/>
              </a:spcAft>
              <a:buClrTx/>
              <a:buSzTx/>
              <a:buAutoNum type="arabicPeriod" startAt="2"/>
              <a:tabLst/>
              <a:defRPr/>
            </a:pPr>
            <a:r>
              <a:rPr lang="cs-CZ" sz="3300" b="1" dirty="0" smtClean="0"/>
              <a:t>v průběhu hracího protokolu</a:t>
            </a:r>
          </a:p>
          <a:p>
            <a:pPr marL="0" marR="0" lvl="0" indent="0" defTabSz="914400" eaLnBrk="1" fontAlgn="auto" latinLnBrk="0" hangingPunct="1">
              <a:lnSpc>
                <a:spcPct val="100000"/>
              </a:lnSpc>
              <a:spcBef>
                <a:spcPts val="0"/>
              </a:spcBef>
              <a:spcAft>
                <a:spcPts val="0"/>
              </a:spcAft>
              <a:buClrTx/>
              <a:buSzTx/>
              <a:buNone/>
              <a:tabLst/>
              <a:defRPr/>
            </a:pPr>
            <a:r>
              <a:rPr lang="cs-CZ" dirty="0"/>
              <a:t>	</a:t>
            </a:r>
            <a:endParaRPr lang="cs-CZ" dirty="0" smtClean="0"/>
          </a:p>
          <a:p>
            <a:pPr marL="0" marR="0" lvl="0" indent="0" defTabSz="914400" eaLnBrk="1" fontAlgn="auto" latinLnBrk="0" hangingPunct="1">
              <a:lnSpc>
                <a:spcPct val="100000"/>
              </a:lnSpc>
              <a:spcBef>
                <a:spcPts val="0"/>
              </a:spcBef>
              <a:spcAft>
                <a:spcPts val="0"/>
              </a:spcAft>
              <a:buClrTx/>
              <a:buSzTx/>
              <a:buNone/>
              <a:tabLst/>
              <a:defRPr/>
            </a:pPr>
            <a:r>
              <a:rPr lang="cs-CZ" dirty="0"/>
              <a:t>	</a:t>
            </a:r>
            <a:r>
              <a:rPr lang="cs-CZ" dirty="0" smtClean="0"/>
              <a:t>- kontrola výšky a připravenosti sítě  pro utkání</a:t>
            </a:r>
          </a:p>
          <a:p>
            <a:pPr marL="0" marR="0" lvl="0" indent="0" defTabSz="914400" eaLnBrk="1" fontAlgn="auto" latinLnBrk="0" hangingPunct="1">
              <a:lnSpc>
                <a:spcPct val="100000"/>
              </a:lnSpc>
              <a:spcBef>
                <a:spcPts val="0"/>
              </a:spcBef>
              <a:spcAft>
                <a:spcPts val="0"/>
              </a:spcAft>
              <a:buClrTx/>
              <a:buSzTx/>
              <a:buNone/>
              <a:tabLst/>
              <a:defRPr/>
            </a:pPr>
            <a:r>
              <a:rPr lang="cs-CZ" dirty="0"/>
              <a:t>	</a:t>
            </a:r>
            <a:r>
              <a:rPr lang="cs-CZ" dirty="0" smtClean="0"/>
              <a:t>- kontrola složení družstev dle zápisu o utkání</a:t>
            </a:r>
          </a:p>
          <a:p>
            <a:pPr marL="0" marR="0" lvl="0" indent="0" defTabSz="914400" eaLnBrk="1" fontAlgn="auto" latinLnBrk="0" hangingPunct="1">
              <a:lnSpc>
                <a:spcPct val="100000"/>
              </a:lnSpc>
              <a:spcBef>
                <a:spcPts val="0"/>
              </a:spcBef>
              <a:spcAft>
                <a:spcPts val="0"/>
              </a:spcAft>
              <a:buClrTx/>
              <a:buSzTx/>
              <a:buNone/>
              <a:tabLst/>
              <a:defRPr/>
            </a:pPr>
            <a:r>
              <a:rPr lang="cs-CZ" dirty="0"/>
              <a:t>	</a:t>
            </a:r>
            <a:r>
              <a:rPr lang="cs-CZ" dirty="0" smtClean="0"/>
              <a:t>- zajištění postavení základních sestav</a:t>
            </a:r>
          </a:p>
          <a:p>
            <a:pPr marL="0" marR="0" lvl="0" indent="0" defTabSz="914400" eaLnBrk="1" fontAlgn="auto" latinLnBrk="0" hangingPunct="1">
              <a:lnSpc>
                <a:spcPct val="100000"/>
              </a:lnSpc>
              <a:spcBef>
                <a:spcPts val="0"/>
              </a:spcBef>
              <a:spcAft>
                <a:spcPts val="0"/>
              </a:spcAft>
              <a:buClrTx/>
              <a:buSzTx/>
              <a:buNone/>
              <a:tabLst/>
              <a:defRPr/>
            </a:pPr>
            <a:r>
              <a:rPr lang="cs-CZ" dirty="0"/>
              <a:t>	</a:t>
            </a:r>
            <a:r>
              <a:rPr lang="cs-CZ" dirty="0" smtClean="0"/>
              <a:t>- kontrola míčů pro utkání</a:t>
            </a:r>
            <a:r>
              <a:rPr lang="cs-CZ" dirty="0"/>
              <a:t>	</a:t>
            </a:r>
            <a:endParaRPr lang="cs-CZ" dirty="0" smtClean="0"/>
          </a:p>
          <a:p>
            <a:pPr marL="0" marR="0" lvl="0" indent="0" defTabSz="914400" eaLnBrk="1" fontAlgn="auto" latinLnBrk="0" hangingPunct="1">
              <a:lnSpc>
                <a:spcPct val="100000"/>
              </a:lnSpc>
              <a:spcBef>
                <a:spcPts val="0"/>
              </a:spcBef>
              <a:spcAft>
                <a:spcPts val="0"/>
              </a:spcAft>
              <a:buClrTx/>
              <a:buSzTx/>
              <a:buNone/>
              <a:tabLst/>
              <a:defRPr/>
            </a:pPr>
            <a:r>
              <a:rPr lang="cs-CZ" dirty="0"/>
              <a:t>	</a:t>
            </a:r>
            <a:endParaRPr lang="cs-CZ" dirty="0" smtClean="0"/>
          </a:p>
        </p:txBody>
      </p:sp>
    </p:spTree>
    <p:extLst>
      <p:ext uri="{BB962C8B-B14F-4D97-AF65-F5344CB8AC3E}">
        <p14:creationId xmlns:p14="http://schemas.microsoft.com/office/powerpoint/2010/main" val="572044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b="1" dirty="0" smtClean="0"/>
              <a:t>2. rozhodčí před utkáním</a:t>
            </a:r>
            <a:br>
              <a:rPr lang="cs-CZ" b="1" dirty="0" smtClean="0"/>
            </a:br>
            <a:r>
              <a:rPr lang="cs-CZ" dirty="0" smtClean="0"/>
              <a:t>	</a:t>
            </a:r>
            <a:r>
              <a:rPr lang="cs-CZ" sz="3600" b="1" dirty="0" smtClean="0"/>
              <a:t>- před zahájením hracího protokolu</a:t>
            </a:r>
            <a:r>
              <a:rPr lang="cs-CZ" sz="3600" dirty="0" smtClean="0"/>
              <a:t>	</a:t>
            </a:r>
            <a:endParaRPr lang="cs-CZ" sz="3600" dirty="0"/>
          </a:p>
        </p:txBody>
      </p:sp>
      <p:sp>
        <p:nvSpPr>
          <p:cNvPr id="3" name="Content Placeholder 2"/>
          <p:cNvSpPr>
            <a:spLocks noGrp="1"/>
          </p:cNvSpPr>
          <p:nvPr>
            <p:ph idx="1"/>
          </p:nvPr>
        </p:nvSpPr>
        <p:spPr/>
        <p:txBody>
          <a:bodyPr/>
          <a:lstStyle/>
          <a:p>
            <a:pPr>
              <a:lnSpc>
                <a:spcPct val="100000"/>
              </a:lnSpc>
              <a:spcBef>
                <a:spcPts val="0"/>
              </a:spcBef>
            </a:pPr>
            <a:r>
              <a:rPr lang="cs-CZ" dirty="0" smtClean="0"/>
              <a:t>kontrola účastníků, administrativní úkony</a:t>
            </a:r>
          </a:p>
          <a:p>
            <a:pPr marL="0" indent="0">
              <a:lnSpc>
                <a:spcPct val="100000"/>
              </a:lnSpc>
              <a:spcBef>
                <a:spcPts val="0"/>
              </a:spcBef>
              <a:buNone/>
            </a:pPr>
            <a:r>
              <a:rPr lang="cs-CZ" dirty="0" smtClean="0"/>
              <a:t> </a:t>
            </a:r>
            <a:r>
              <a:rPr lang="cs-CZ" dirty="0"/>
              <a:t>	</a:t>
            </a:r>
            <a:r>
              <a:rPr lang="cs-CZ" dirty="0" smtClean="0"/>
              <a:t>- jedná se o provedení kontroly dle STD a oprávněnosti startu 	  k utkání ve spolupráci s 1.r.</a:t>
            </a:r>
          </a:p>
          <a:p>
            <a:pPr>
              <a:lnSpc>
                <a:spcPct val="100000"/>
              </a:lnSpc>
              <a:spcBef>
                <a:spcPts val="0"/>
              </a:spcBef>
            </a:pPr>
            <a:r>
              <a:rPr lang="cs-CZ" dirty="0" smtClean="0"/>
              <a:t>kontrolu hrací plochy </a:t>
            </a:r>
          </a:p>
          <a:p>
            <a:pPr marL="0" indent="0">
              <a:lnSpc>
                <a:spcPct val="100000"/>
              </a:lnSpc>
              <a:spcBef>
                <a:spcPts val="0"/>
              </a:spcBef>
              <a:buNone/>
            </a:pPr>
            <a:r>
              <a:rPr lang="cs-CZ" dirty="0"/>
              <a:t>	</a:t>
            </a:r>
            <a:r>
              <a:rPr lang="cs-CZ" dirty="0" smtClean="0"/>
              <a:t>- 2R provádí ve spolupráci s 1R kontrolu hrací plochy a její 	   připravenosti, zda její vybavení je v souladu s STD </a:t>
            </a:r>
          </a:p>
          <a:p>
            <a:pPr marL="0" indent="0">
              <a:lnSpc>
                <a:spcPct val="100000"/>
              </a:lnSpc>
              <a:spcBef>
                <a:spcPts val="0"/>
              </a:spcBef>
              <a:buNone/>
            </a:pPr>
            <a:r>
              <a:rPr lang="cs-CZ" dirty="0"/>
              <a:t>	</a:t>
            </a:r>
            <a:r>
              <a:rPr lang="cs-CZ" dirty="0" smtClean="0"/>
              <a:t>   - síť, stolec pro rozhodčího, volné zóny, prostory pro umístění</a:t>
            </a:r>
          </a:p>
          <a:p>
            <a:pPr marL="0" indent="0">
              <a:lnSpc>
                <a:spcPct val="100000"/>
              </a:lnSpc>
              <a:spcBef>
                <a:spcPts val="0"/>
              </a:spcBef>
              <a:buNone/>
            </a:pPr>
            <a:r>
              <a:rPr lang="cs-CZ" dirty="0"/>
              <a:t>	 </a:t>
            </a:r>
            <a:r>
              <a:rPr lang="cs-CZ" dirty="0" smtClean="0"/>
              <a:t>     družstev a jiné náležitosti, která jsou dány pravidly a 	  	      rozpisem soutěže</a:t>
            </a:r>
          </a:p>
          <a:p>
            <a:pPr marL="0" indent="0">
              <a:lnSpc>
                <a:spcPct val="100000"/>
              </a:lnSpc>
              <a:spcBef>
                <a:spcPts val="0"/>
              </a:spcBef>
              <a:buNone/>
            </a:pPr>
            <a:endParaRPr lang="cs-CZ" dirty="0" smtClean="0"/>
          </a:p>
          <a:p>
            <a:pPr marL="0" indent="0">
              <a:lnSpc>
                <a:spcPct val="100000"/>
              </a:lnSpc>
              <a:spcBef>
                <a:spcPts val="0"/>
              </a:spcBef>
              <a:buNone/>
            </a:pPr>
            <a:endParaRPr lang="cs-CZ" dirty="0" smtClean="0"/>
          </a:p>
        </p:txBody>
      </p:sp>
    </p:spTree>
    <p:extLst>
      <p:ext uri="{BB962C8B-B14F-4D97-AF65-F5344CB8AC3E}">
        <p14:creationId xmlns:p14="http://schemas.microsoft.com/office/powerpoint/2010/main" val="1980809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b="1" dirty="0" smtClean="0"/>
              <a:t>2. rozhodčí před utkáním</a:t>
            </a:r>
            <a:br>
              <a:rPr lang="cs-CZ" b="1" dirty="0" smtClean="0"/>
            </a:br>
            <a:r>
              <a:rPr lang="cs-CZ" b="1" dirty="0"/>
              <a:t>	</a:t>
            </a:r>
            <a:r>
              <a:rPr lang="cs-CZ" sz="4000" b="1" dirty="0" smtClean="0"/>
              <a:t>- před zahájením hracího protokolu</a:t>
            </a:r>
            <a:endParaRPr lang="cs-CZ" sz="4000" b="1" dirty="0"/>
          </a:p>
        </p:txBody>
      </p:sp>
      <p:sp>
        <p:nvSpPr>
          <p:cNvPr id="3" name="Content Placeholder 2"/>
          <p:cNvSpPr>
            <a:spLocks noGrp="1"/>
          </p:cNvSpPr>
          <p:nvPr>
            <p:ph idx="1"/>
          </p:nvPr>
        </p:nvSpPr>
        <p:spPr>
          <a:xfrm>
            <a:off x="1120000" y="1825625"/>
            <a:ext cx="10224000" cy="4351338"/>
          </a:xfrm>
        </p:spPr>
        <p:txBody>
          <a:bodyPr/>
          <a:lstStyle/>
          <a:p>
            <a:r>
              <a:rPr lang="cs-CZ" dirty="0" smtClean="0"/>
              <a:t>kontrola vybavení pro utkání</a:t>
            </a:r>
          </a:p>
          <a:p>
            <a:pPr lvl="1">
              <a:buFont typeface="Wingdings" charset="2"/>
              <a:buChar char="Ø"/>
            </a:pPr>
            <a:r>
              <a:rPr lang="cs-CZ" dirty="0"/>
              <a:t> </a:t>
            </a:r>
            <a:r>
              <a:rPr lang="cs-CZ" dirty="0" smtClean="0"/>
              <a:t>kontrola vybavení, která je dána STD (pravidla, SŘV, Rozpis soutěže)</a:t>
            </a:r>
          </a:p>
          <a:p>
            <a:pPr lvl="1">
              <a:buFont typeface="Wingdings" charset="2"/>
              <a:buChar char="Ø"/>
            </a:pPr>
            <a:r>
              <a:rPr lang="cs-CZ" dirty="0" smtClean="0"/>
              <a:t> vždy ve spolupráci s 1R</a:t>
            </a:r>
          </a:p>
          <a:p>
            <a:r>
              <a:rPr lang="cs-CZ" dirty="0" smtClean="0"/>
              <a:t>proškolení ostatních účastníků utkání</a:t>
            </a:r>
          </a:p>
          <a:p>
            <a:pPr lvl="1">
              <a:buFont typeface="Wingdings" charset="2"/>
              <a:buChar char="Ø"/>
            </a:pPr>
            <a:r>
              <a:rPr lang="cs-CZ" dirty="0"/>
              <a:t> </a:t>
            </a:r>
            <a:r>
              <a:rPr lang="cs-CZ" dirty="0" smtClean="0"/>
              <a:t>zapisovatel</a:t>
            </a:r>
          </a:p>
          <a:p>
            <a:pPr lvl="1">
              <a:buFont typeface="Wingdings" charset="2"/>
              <a:buChar char="Ø"/>
            </a:pPr>
            <a:r>
              <a:rPr lang="cs-CZ" dirty="0" smtClean="0"/>
              <a:t> rychloutěrači</a:t>
            </a:r>
          </a:p>
          <a:p>
            <a:pPr lvl="1">
              <a:buFont typeface="Wingdings" charset="2"/>
              <a:buChar char="Ø"/>
            </a:pPr>
            <a:r>
              <a:rPr lang="cs-CZ" dirty="0"/>
              <a:t> </a:t>
            </a:r>
            <a:r>
              <a:rPr lang="cs-CZ" dirty="0" smtClean="0"/>
              <a:t>podavači aj. </a:t>
            </a:r>
          </a:p>
          <a:p>
            <a:pPr marL="457200" lvl="1" indent="0">
              <a:buNone/>
            </a:pPr>
            <a:r>
              <a:rPr lang="cs-CZ" dirty="0" smtClean="0"/>
              <a:t>tato část je vždy prováděna ve spolupráci s 1R, podstatou je, aby všichni ostatní účastníci byli seznámeni s tím co se od nich v průběhu utkání bude vyžadovat, aby spolupráce a jejich činnost nenarušovala plynulost utkání</a:t>
            </a:r>
            <a:endParaRPr lang="cs-CZ" dirty="0"/>
          </a:p>
        </p:txBody>
      </p:sp>
    </p:spTree>
    <p:extLst>
      <p:ext uri="{BB962C8B-B14F-4D97-AF65-F5344CB8AC3E}">
        <p14:creationId xmlns:p14="http://schemas.microsoft.com/office/powerpoint/2010/main" val="2030461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b="1" dirty="0" smtClean="0"/>
              <a:t>2. rozhodčí před utkáním</a:t>
            </a:r>
            <a:br>
              <a:rPr lang="cs-CZ" b="1" dirty="0" smtClean="0"/>
            </a:br>
            <a:r>
              <a:rPr lang="cs-CZ" dirty="0"/>
              <a:t>	</a:t>
            </a:r>
            <a:r>
              <a:rPr lang="cs-CZ" dirty="0" smtClean="0"/>
              <a:t>- </a:t>
            </a:r>
            <a:r>
              <a:rPr lang="cs-CZ" sz="4000" b="1" dirty="0" smtClean="0"/>
              <a:t>v průběhu hracího protokolu</a:t>
            </a:r>
            <a:endParaRPr lang="cs-CZ" sz="4000" b="1" dirty="0"/>
          </a:p>
        </p:txBody>
      </p:sp>
      <p:sp>
        <p:nvSpPr>
          <p:cNvPr id="3" name="Content Placeholder 2"/>
          <p:cNvSpPr>
            <a:spLocks noGrp="1"/>
          </p:cNvSpPr>
          <p:nvPr>
            <p:ph idx="1"/>
          </p:nvPr>
        </p:nvSpPr>
        <p:spPr/>
        <p:txBody>
          <a:bodyPr>
            <a:normAutofit lnSpcReduction="10000"/>
          </a:bodyPr>
          <a:lstStyle/>
          <a:p>
            <a:endParaRPr lang="cs-CZ" dirty="0" smtClean="0"/>
          </a:p>
          <a:p>
            <a:r>
              <a:rPr lang="cs-CZ" dirty="0" smtClean="0"/>
              <a:t>kontrola výšky a připravenosti sítě pro utkání</a:t>
            </a:r>
          </a:p>
          <a:p>
            <a:pPr lvl="1">
              <a:buFont typeface="Wingdings" charset="2"/>
              <a:buChar char="Ø"/>
            </a:pPr>
            <a:r>
              <a:rPr lang="cs-CZ" dirty="0" smtClean="0"/>
              <a:t>tuto činnost provádí 2R za asistence resp. dohledu 1R vždy jako první činnost kterou se zahajuje tzv.  “hrací protokol“</a:t>
            </a:r>
          </a:p>
          <a:p>
            <a:endParaRPr lang="cs-CZ" dirty="0" smtClean="0"/>
          </a:p>
          <a:p>
            <a:r>
              <a:rPr lang="cs-CZ" dirty="0" smtClean="0"/>
              <a:t>kontrola složení družstev dle zápisu o utkání</a:t>
            </a:r>
          </a:p>
          <a:p>
            <a:pPr lvl="1">
              <a:buFont typeface="Wingdings" charset="2"/>
              <a:buChar char="Ø"/>
            </a:pPr>
            <a:r>
              <a:rPr lang="cs-CZ" dirty="0" smtClean="0"/>
              <a:t>provádí 2R ve spolupráci s 1R v průběhu oficiálního rozcvičení družstev, tato činnost vyplývá z ustanovení pravidla 4.1, 4.2.2, ze kterých vyplývá, že oficiálního rozcvičení se mohou zúčastnit pouze členové družstva uvedení v zápise o utkání v sestavě družstva, provádí se kontrola čísel hráčů a ostatních členů družstva</a:t>
            </a:r>
          </a:p>
        </p:txBody>
      </p:sp>
    </p:spTree>
    <p:extLst>
      <p:ext uri="{BB962C8B-B14F-4D97-AF65-F5344CB8AC3E}">
        <p14:creationId xmlns:p14="http://schemas.microsoft.com/office/powerpoint/2010/main" val="16639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0262"/>
          </a:xfrm>
        </p:spPr>
        <p:txBody>
          <a:bodyPr>
            <a:normAutofit fontScale="90000"/>
          </a:bodyPr>
          <a:lstStyle/>
          <a:p>
            <a:pPr algn="ctr"/>
            <a:r>
              <a:rPr lang="cs-CZ" dirty="0" smtClean="0"/>
              <a:t>Druhý rozhodčí – před utkáním</a:t>
            </a:r>
            <a:endParaRPr lang="cs-CZ" dirty="0"/>
          </a:p>
        </p:txBody>
      </p:sp>
      <p:sp>
        <p:nvSpPr>
          <p:cNvPr id="9" name="Content Placeholder 8"/>
          <p:cNvSpPr>
            <a:spLocks noGrp="1"/>
          </p:cNvSpPr>
          <p:nvPr>
            <p:ph type="body" idx="1"/>
          </p:nvPr>
        </p:nvSpPr>
        <p:spPr/>
        <p:txBody>
          <a:bodyPr>
            <a:normAutofit fontScale="55000" lnSpcReduction="20000"/>
          </a:bodyPr>
          <a:lstStyle/>
          <a:p>
            <a:r>
              <a:rPr lang="cs-CZ" sz="2000" dirty="0" smtClean="0"/>
              <a:t>za dohledu 1. rozhodčího kontroluje výšku sítě</a:t>
            </a:r>
          </a:p>
          <a:p>
            <a:r>
              <a:rPr lang="cs-CZ" sz="2000" dirty="0" smtClean="0"/>
              <a:t>nejdříve na středu hřiště</a:t>
            </a:r>
            <a:endParaRPr lang="cs-CZ" sz="2000" dirty="0"/>
          </a:p>
        </p:txBody>
      </p:sp>
      <p:sp>
        <p:nvSpPr>
          <p:cNvPr id="13" name="Text Placeholder 12"/>
          <p:cNvSpPr>
            <a:spLocks noGrp="1"/>
          </p:cNvSpPr>
          <p:nvPr>
            <p:ph type="body" sz="half" idx="15"/>
          </p:nvPr>
        </p:nvSpPr>
        <p:spPr>
          <a:xfrm>
            <a:off x="526931" y="4138612"/>
            <a:ext cx="3355956" cy="2221567"/>
          </a:xfrm>
        </p:spPr>
        <p:txBody>
          <a:bodyPr/>
          <a:lstStyle/>
          <a:p>
            <a:r>
              <a:rPr lang="cs-CZ" dirty="0" smtClean="0"/>
              <a:t>za dohledu 1. rozhodčího kontroluje zda výška sítě je v předepsané výši</a:t>
            </a:r>
          </a:p>
          <a:p>
            <a:pPr marL="285750" indent="-285750">
              <a:buFont typeface="Arial" charset="0"/>
              <a:buChar char="•"/>
            </a:pPr>
            <a:r>
              <a:rPr lang="cs-CZ" dirty="0" smtClean="0"/>
              <a:t>nejdříve na středu sítě</a:t>
            </a:r>
          </a:p>
          <a:p>
            <a:pPr marL="285750" indent="-285750">
              <a:buFont typeface="Arial" charset="0"/>
              <a:buChar char="•"/>
            </a:pPr>
            <a:r>
              <a:rPr lang="cs-CZ" dirty="0" smtClean="0"/>
              <a:t>výška sítě musí  být přesně v předepsané výšce</a:t>
            </a:r>
            <a:endParaRPr lang="cs-CZ" dirty="0"/>
          </a:p>
        </p:txBody>
      </p:sp>
      <p:sp>
        <p:nvSpPr>
          <p:cNvPr id="10" name="Content Placeholder 9"/>
          <p:cNvSpPr>
            <a:spLocks noGrp="1"/>
          </p:cNvSpPr>
          <p:nvPr>
            <p:ph type="body" sz="quarter" idx="3"/>
          </p:nvPr>
        </p:nvSpPr>
        <p:spPr/>
        <p:txBody>
          <a:bodyPr>
            <a:normAutofit fontScale="92500" lnSpcReduction="10000"/>
          </a:bodyPr>
          <a:lstStyle/>
          <a:p>
            <a:r>
              <a:rPr lang="en-US" sz="2000" dirty="0" err="1" smtClean="0"/>
              <a:t>poté</a:t>
            </a:r>
            <a:r>
              <a:rPr lang="en-US" sz="2000" dirty="0" smtClean="0"/>
              <a:t> </a:t>
            </a:r>
            <a:r>
              <a:rPr lang="en-US" sz="2000" dirty="0" err="1" smtClean="0"/>
              <a:t>na</a:t>
            </a:r>
            <a:r>
              <a:rPr lang="en-US" sz="2000" dirty="0" smtClean="0"/>
              <a:t> </a:t>
            </a:r>
            <a:r>
              <a:rPr lang="en-US" sz="2000" dirty="0" err="1" smtClean="0"/>
              <a:t>straně</a:t>
            </a:r>
            <a:r>
              <a:rPr lang="en-US" sz="2000" dirty="0" smtClean="0"/>
              <a:t> 1.rozhodčího</a:t>
            </a:r>
            <a:endParaRPr lang="en-US" sz="2000" dirty="0"/>
          </a:p>
        </p:txBody>
      </p:sp>
      <p:sp>
        <p:nvSpPr>
          <p:cNvPr id="14" name="Text Placeholder 13"/>
          <p:cNvSpPr>
            <a:spLocks noGrp="1"/>
          </p:cNvSpPr>
          <p:nvPr>
            <p:ph type="body" sz="half" idx="16"/>
          </p:nvPr>
        </p:nvSpPr>
        <p:spPr>
          <a:xfrm>
            <a:off x="4465390" y="5249395"/>
            <a:ext cx="2980478" cy="1429701"/>
          </a:xfrm>
        </p:spPr>
        <p:txBody>
          <a:bodyPr>
            <a:normAutofit lnSpcReduction="10000"/>
          </a:bodyPr>
          <a:lstStyle/>
          <a:p>
            <a:pPr marL="285750" indent="-285750">
              <a:buFont typeface="Arial" charset="0"/>
              <a:buChar char="•"/>
            </a:pPr>
            <a:r>
              <a:rPr lang="cs-CZ" dirty="0" smtClean="0"/>
              <a:t>poté na straně 1. rozhodčího </a:t>
            </a:r>
          </a:p>
          <a:p>
            <a:pPr marL="285750" indent="-285750">
              <a:buFont typeface="Arial" charset="0"/>
              <a:buChar char="•"/>
            </a:pPr>
            <a:r>
              <a:rPr lang="cs-CZ" dirty="0" smtClean="0"/>
              <a:t>vždy nad postranní čárou</a:t>
            </a:r>
          </a:p>
          <a:p>
            <a:pPr marL="285750" indent="-285750">
              <a:buFont typeface="Arial" charset="0"/>
              <a:buChar char="•"/>
            </a:pPr>
            <a:r>
              <a:rPr lang="cs-CZ" dirty="0" smtClean="0"/>
              <a:t>vždy kontrola  umístění anténky a postranní pásky</a:t>
            </a:r>
          </a:p>
          <a:p>
            <a:pPr marL="285750" indent="-285750">
              <a:buFont typeface="Arial" charset="0"/>
              <a:buChar char="•"/>
            </a:pPr>
            <a:r>
              <a:rPr lang="cs-CZ" dirty="0" smtClean="0"/>
              <a:t>tolerance výšky do + 2 cm</a:t>
            </a:r>
          </a:p>
          <a:p>
            <a:pPr marL="285750" indent="-285750">
              <a:buFont typeface="Arial" charset="0"/>
              <a:buChar char="•"/>
            </a:pPr>
            <a:endParaRPr lang="cs-CZ" dirty="0"/>
          </a:p>
        </p:txBody>
      </p:sp>
      <p:sp>
        <p:nvSpPr>
          <p:cNvPr id="12" name="Text Placeholder 11"/>
          <p:cNvSpPr>
            <a:spLocks noGrp="1"/>
          </p:cNvSpPr>
          <p:nvPr>
            <p:ph type="body" sz="quarter" idx="13"/>
          </p:nvPr>
        </p:nvSpPr>
        <p:spPr/>
        <p:txBody>
          <a:bodyPr/>
          <a:lstStyle/>
          <a:p>
            <a:endParaRPr lang="en-US"/>
          </a:p>
        </p:txBody>
      </p:sp>
      <p:sp>
        <p:nvSpPr>
          <p:cNvPr id="15" name="Text Placeholder 14"/>
          <p:cNvSpPr>
            <a:spLocks noGrp="1"/>
          </p:cNvSpPr>
          <p:nvPr>
            <p:ph type="body" sz="half" idx="17"/>
          </p:nvPr>
        </p:nvSpPr>
        <p:spPr>
          <a:xfrm>
            <a:off x="7829035" y="3790122"/>
            <a:ext cx="2932113" cy="1269240"/>
          </a:xfrm>
        </p:spPr>
        <p:txBody>
          <a:bodyPr>
            <a:normAutofit fontScale="92500" lnSpcReduction="20000"/>
          </a:bodyPr>
          <a:lstStyle/>
          <a:p>
            <a:pPr marL="285750" indent="-285750">
              <a:buFont typeface="Arial" charset="0"/>
              <a:buChar char="•"/>
            </a:pPr>
            <a:r>
              <a:rPr lang="cs-CZ" dirty="0" smtClean="0"/>
              <a:t>jako poslední kontroluje výšku sítě, umístění anténky a postranní pásky na straně 2. rozhodčího</a:t>
            </a:r>
          </a:p>
          <a:p>
            <a:pPr marL="285750" indent="-285750">
              <a:buFont typeface="Arial" charset="0"/>
              <a:buChar char="•"/>
            </a:pPr>
            <a:r>
              <a:rPr lang="cs-CZ" dirty="0" smtClean="0"/>
              <a:t>výška sítě musí být v toleranci do + 2 cm, ale tolerance musí být totožná s tolerancí na druhé straně tj. straně 1. rozhodčího</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6931" y="1390650"/>
            <a:ext cx="3556000" cy="25527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235" t="-2324" r="3461" b="-2324"/>
          <a:stretch>
            <a:fillRect/>
          </a:stretch>
        </p:blipFill>
        <p:spPr bwMode="auto">
          <a:xfrm>
            <a:off x="4584029" y="1390649"/>
            <a:ext cx="2743200" cy="36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626" y="1396206"/>
            <a:ext cx="30114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49101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b="1" dirty="0" smtClean="0"/>
              <a:t>2. rozhodčí před utkáním</a:t>
            </a:r>
            <a:br>
              <a:rPr lang="cs-CZ" b="1" dirty="0" smtClean="0"/>
            </a:br>
            <a:r>
              <a:rPr lang="cs-CZ" b="1" dirty="0"/>
              <a:t>	</a:t>
            </a:r>
            <a:r>
              <a:rPr lang="cs-CZ" sz="4000" b="1" dirty="0" smtClean="0"/>
              <a:t>- v průběhu hracího protokolu</a:t>
            </a:r>
            <a:endParaRPr lang="cs-CZ" sz="4000" b="1" dirty="0"/>
          </a:p>
        </p:txBody>
      </p:sp>
      <p:sp>
        <p:nvSpPr>
          <p:cNvPr id="3" name="Content Placeholder 2"/>
          <p:cNvSpPr>
            <a:spLocks noGrp="1"/>
          </p:cNvSpPr>
          <p:nvPr>
            <p:ph idx="1"/>
          </p:nvPr>
        </p:nvSpPr>
        <p:spPr/>
        <p:txBody>
          <a:bodyPr>
            <a:normAutofit fontScale="92500" lnSpcReduction="10000"/>
          </a:bodyPr>
          <a:lstStyle/>
          <a:p>
            <a:r>
              <a:rPr lang="cs-CZ" dirty="0" smtClean="0"/>
              <a:t>zajištění základních postavení družstev před utkáním</a:t>
            </a:r>
          </a:p>
          <a:p>
            <a:pPr lvl="1">
              <a:buFont typeface="Wingdings" charset="2"/>
              <a:buChar char="Ø"/>
            </a:pPr>
            <a:r>
              <a:rPr lang="cs-CZ" dirty="0" smtClean="0"/>
              <a:t>2R převezme od trenérů (AT) „lístky“ se záznamem postavení základní sestavy družstva pro 1. set  v počtu kopií, které je dáno Rozpisem</a:t>
            </a:r>
          </a:p>
          <a:p>
            <a:pPr lvl="1">
              <a:buFont typeface="Wingdings" charset="2"/>
              <a:buChar char="Ø"/>
            </a:pPr>
            <a:r>
              <a:rPr lang="cs-CZ" dirty="0" smtClean="0"/>
              <a:t>2R předá D ČVS (pokud je přítomen) ke kontrole (po ověření správnosti záznamů) a ten zajistí předání zapisovateli a statistikovi (pokud je požadováno), v případě, kdy D ČVS není přítomen, 2R předá lístky na postavení zapisovateli k provedení zápisu základních sestav družstev do zápisu o utkání</a:t>
            </a:r>
          </a:p>
          <a:p>
            <a:pPr lvl="1">
              <a:buFont typeface="Wingdings" charset="2"/>
              <a:buChar char="Ø"/>
            </a:pPr>
            <a:r>
              <a:rPr lang="cs-CZ" dirty="0" smtClean="0"/>
              <a:t>při provádění zápisu zapisovatelem 2R provádí souběžnou kontrolu správnosti zápisu buď současně nebo ihned po zapsání, ale vždy v rámci oficiálního rozcvičení</a:t>
            </a:r>
          </a:p>
          <a:p>
            <a:pPr lvl="1">
              <a:buFont typeface="Wingdings" charset="2"/>
              <a:buChar char="Ø"/>
            </a:pPr>
            <a:r>
              <a:rPr lang="cs-CZ" dirty="0" smtClean="0"/>
              <a:t>lístky na postavení si po provedené kontrole převezme od zapisovatele a jde si provést vizuální kontrolu hráčů, kteří budou jsou zapsaní pro 1. set, tato činnost není předepsána, ale je to činnost pomocí které si oba rozhodčí vyjasní vizuálně, kteří hráči se skrývají pod jednotlivými čísly</a:t>
            </a:r>
          </a:p>
          <a:p>
            <a:pPr marL="457200" lvl="1" indent="0">
              <a:buNone/>
            </a:pPr>
            <a:endParaRPr lang="cs-CZ" dirty="0" smtClean="0"/>
          </a:p>
          <a:p>
            <a:pPr lvl="1">
              <a:buFont typeface="Wingdings" charset="2"/>
              <a:buChar char="Ø"/>
            </a:pPr>
            <a:endParaRPr lang="cs-CZ" dirty="0"/>
          </a:p>
        </p:txBody>
      </p:sp>
    </p:spTree>
    <p:extLst>
      <p:ext uri="{BB962C8B-B14F-4D97-AF65-F5344CB8AC3E}">
        <p14:creationId xmlns:p14="http://schemas.microsoft.com/office/powerpoint/2010/main" val="1174172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b="1" dirty="0" smtClean="0"/>
              <a:t>2. rozhodčí před utkáním</a:t>
            </a:r>
            <a:br>
              <a:rPr lang="cs-CZ" b="1" dirty="0" smtClean="0"/>
            </a:br>
            <a:r>
              <a:rPr lang="cs-CZ" b="1" dirty="0"/>
              <a:t>	</a:t>
            </a:r>
            <a:r>
              <a:rPr lang="cs-CZ" b="1" dirty="0" smtClean="0"/>
              <a:t>- </a:t>
            </a:r>
            <a:r>
              <a:rPr lang="cs-CZ" sz="4000" b="1" dirty="0" smtClean="0"/>
              <a:t>v průběhu hracího protokolu</a:t>
            </a:r>
            <a:endParaRPr lang="cs-CZ" sz="4000" b="1" dirty="0"/>
          </a:p>
        </p:txBody>
      </p:sp>
      <p:sp>
        <p:nvSpPr>
          <p:cNvPr id="3" name="Content Placeholder 2"/>
          <p:cNvSpPr>
            <a:spLocks noGrp="1"/>
          </p:cNvSpPr>
          <p:nvPr>
            <p:ph idx="1"/>
          </p:nvPr>
        </p:nvSpPr>
        <p:spPr/>
        <p:txBody>
          <a:bodyPr>
            <a:normAutofit fontScale="92500" lnSpcReduction="20000"/>
          </a:bodyPr>
          <a:lstStyle/>
          <a:p>
            <a:r>
              <a:rPr lang="cs-CZ" dirty="0" smtClean="0"/>
              <a:t>kontrola tlaku míčů</a:t>
            </a:r>
          </a:p>
          <a:p>
            <a:pPr lvl="1">
              <a:buFont typeface="Wingdings" charset="2"/>
              <a:buChar char="Ø"/>
            </a:pPr>
            <a:r>
              <a:rPr lang="cs-CZ" dirty="0" smtClean="0"/>
              <a:t>provádí 2R za asistence 1R</a:t>
            </a:r>
          </a:p>
          <a:p>
            <a:pPr lvl="1">
              <a:buFont typeface="Wingdings" charset="2"/>
              <a:buChar char="Ø"/>
            </a:pPr>
            <a:r>
              <a:rPr lang="cs-CZ" dirty="0" smtClean="0"/>
              <a:t>provádí se předepsaným způsobem tj. za pomocí certifikovaného tlakoměru</a:t>
            </a:r>
          </a:p>
          <a:p>
            <a:pPr lvl="1">
              <a:buFont typeface="Wingdings" charset="2"/>
              <a:buChar char="Ø"/>
            </a:pPr>
            <a:r>
              <a:rPr lang="cs-CZ" dirty="0" smtClean="0"/>
              <a:t>tlak míčů musí být pro předepsaný počet pro utkání stejný, nelze resp. </a:t>
            </a:r>
            <a:r>
              <a:rPr lang="cs-CZ" dirty="0" err="1" smtClean="0"/>
              <a:t>neí</a:t>
            </a:r>
            <a:r>
              <a:rPr lang="cs-CZ" dirty="0" smtClean="0"/>
              <a:t> přípustné, aby se tlak jednotlivých míčů vzájemně odlišoval</a:t>
            </a:r>
          </a:p>
          <a:p>
            <a:pPr lvl="1">
              <a:buFont typeface="Wingdings" charset="2"/>
              <a:buChar char="Ø"/>
            </a:pPr>
            <a:r>
              <a:rPr lang="cs-CZ" dirty="0" smtClean="0"/>
              <a:t>při této kontrole (pokud bylo opomenuto před hracím protokolem) se provede kontrola i oprávněnosti užití míčů pro dané utkání (dáno Rozpisem)</a:t>
            </a:r>
          </a:p>
          <a:p>
            <a:r>
              <a:rPr lang="cs-CZ" dirty="0" smtClean="0"/>
              <a:t>ostatní procedury</a:t>
            </a:r>
          </a:p>
          <a:p>
            <a:pPr lvl="1">
              <a:buFont typeface="Wingdings" charset="2"/>
              <a:buChar char="Ø"/>
            </a:pPr>
            <a:r>
              <a:rPr lang="cs-CZ" dirty="0" smtClean="0"/>
              <a:t>oznámení 1R, že není pro 1. set přítomen na hřišti kapitán družstva nebo že kapitánem družstva je blokař, který bude vyměněn Liberem – tato procedura není předepsána, ale slouží pro oba rozhodčí jako nástroj zachování plynulosti utkání a operativní znalost; 1R nebo 2R při tomto zjištění komunikuje s trenérem družstva, kdo bude vykonávat funkci kapitána ve hře buď od zahájení nebo po výměně</a:t>
            </a:r>
          </a:p>
          <a:p>
            <a:pPr lvl="1">
              <a:buFont typeface="Wingdings" charset="2"/>
              <a:buChar char="Ø"/>
            </a:pPr>
            <a:r>
              <a:rPr lang="cs-CZ" dirty="0" smtClean="0"/>
              <a:t>kontrola kompletnosti cedulek na střídání (pokud nebyla provedena před zahájením protokolu)</a:t>
            </a:r>
            <a:endParaRPr lang="cs-CZ" dirty="0"/>
          </a:p>
        </p:txBody>
      </p:sp>
    </p:spTree>
    <p:extLst>
      <p:ext uri="{BB962C8B-B14F-4D97-AF65-F5344CB8AC3E}">
        <p14:creationId xmlns:p14="http://schemas.microsoft.com/office/powerpoint/2010/main" val="1538467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docProps/app.xml><?xml version="1.0" encoding="utf-8"?>
<Properties xmlns="http://schemas.openxmlformats.org/officeDocument/2006/extended-properties" xmlns:vt="http://schemas.openxmlformats.org/officeDocument/2006/docPropsVTypes">
  <Template>Depth</Template>
  <TotalTime>2782</TotalTime>
  <Words>1386</Words>
  <Application>Microsoft Macintosh PowerPoint</Application>
  <PresentationFormat>Widescreen</PresentationFormat>
  <Paragraphs>143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Corbel</vt:lpstr>
      <vt:lpstr>Engravers MT</vt:lpstr>
      <vt:lpstr>Wingdings</vt:lpstr>
      <vt:lpstr>Arial</vt:lpstr>
      <vt:lpstr>Verdana</vt:lpstr>
      <vt:lpstr>Depth</vt:lpstr>
      <vt:lpstr>Zlín  2016  Milan Labašta</vt:lpstr>
      <vt:lpstr>Druhý rozhodčí</vt:lpstr>
      <vt:lpstr>Druhý rozhodčí – před utkáním</vt:lpstr>
      <vt:lpstr>2. rozhodčí před utkáním  - před zahájením hracího protokolu </vt:lpstr>
      <vt:lpstr>2. rozhodčí před utkáním  - před zahájením hracího protokolu</vt:lpstr>
      <vt:lpstr>2. rozhodčí před utkáním  - v průběhu hracího protokolu</vt:lpstr>
      <vt:lpstr>Druhý rozhodčí – před utkáním</vt:lpstr>
      <vt:lpstr>2. rozhodčí před utkáním  - v průběhu hracího protokolu</vt:lpstr>
      <vt:lpstr>2. rozhodčí před utkáním  - v průběhu hracího protokolu</vt:lpstr>
      <vt:lpstr>2. rozhodčí v průběhu utkání</vt:lpstr>
      <vt:lpstr>2. rozhodčí v průběhu utkání  - umístění/pozice</vt:lpstr>
      <vt:lpstr>2. rozhodčí v průběhu utkání - umístění  - pohyb, technika rozhodování</vt:lpstr>
      <vt:lpstr>2. rozhodčí v průběhu utkání - umístění  - pohyb, technika rozhodování</vt:lpstr>
      <vt:lpstr>2. rozhodčí v průběhu utkání - umístění  - pohyb, technika rozhodování</vt:lpstr>
      <vt:lpstr>2. rozhodčí v průběhu utkání - umístění  - pohyb, technika rozhodování</vt:lpstr>
      <vt:lpstr>2. rozhodčí v průběhu utkání - umístění  - pohyb, technika rozhodování</vt:lpstr>
      <vt:lpstr>2. rozhodčí v průběhu utkání - umístění  - pohyb, technika rozhodování</vt:lpstr>
      <vt:lpstr>Druhý rozhodčí, odpovědnost – 24.3.1</vt:lpstr>
      <vt:lpstr>Druhý rozhodčí, odpovědnost  - 24.3.2</vt:lpstr>
      <vt:lpstr>Druhý rozhodčí, odpovědnost – 24.3.3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 Labašta</dc:creator>
  <cp:lastModifiedBy>Milan Labašta</cp:lastModifiedBy>
  <cp:revision>40</cp:revision>
  <dcterms:created xsi:type="dcterms:W3CDTF">2016-09-15T05:56:48Z</dcterms:created>
  <dcterms:modified xsi:type="dcterms:W3CDTF">2016-09-17T04:19:24Z</dcterms:modified>
</cp:coreProperties>
</file>