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74" r:id="rId3"/>
    <p:sldId id="275" r:id="rId4"/>
    <p:sldId id="259" r:id="rId5"/>
    <p:sldId id="260" r:id="rId6"/>
    <p:sldId id="258" r:id="rId7"/>
    <p:sldId id="276" r:id="rId8"/>
    <p:sldId id="261" r:id="rId9"/>
    <p:sldId id="262" r:id="rId10"/>
    <p:sldId id="279" r:id="rId11"/>
    <p:sldId id="277" r:id="rId12"/>
  </p:sldIdLst>
  <p:sldSz cx="12192000" cy="6858000"/>
  <p:notesSz cx="7077075" cy="9363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-90" y="-21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9780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705" y="0"/>
            <a:ext cx="3066733" cy="469780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r">
              <a:defRPr sz="1200"/>
            </a:lvl1pPr>
          </a:lstStyle>
          <a:p>
            <a:fld id="{F3CC9AF2-D92D-4DFA-985A-49263049AAA0}" type="datetimeFigureOut">
              <a:rPr lang="en-US" smtClean="0"/>
              <a:pPr/>
              <a:t>11/14/2017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93297"/>
            <a:ext cx="3066733" cy="469779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705" y="8893297"/>
            <a:ext cx="3066733" cy="469779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r">
              <a:defRPr sz="1200"/>
            </a:lvl1pPr>
          </a:lstStyle>
          <a:p>
            <a:fld id="{D92B14CF-CBCC-4C3A-A094-7982A20480B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508905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9780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705" y="0"/>
            <a:ext cx="3066733" cy="469780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r">
              <a:defRPr sz="1200"/>
            </a:lvl1pPr>
          </a:lstStyle>
          <a:p>
            <a:fld id="{A10A11C8-2E46-4E22-9E77-5B06C5C49ADE}" type="datetimeFigureOut">
              <a:rPr lang="en-US" smtClean="0"/>
              <a:pPr/>
              <a:t>11/14/2017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28663" y="1169988"/>
            <a:ext cx="5619750" cy="31607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936" tIns="46968" rIns="93936" bIns="4696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7708" y="4505980"/>
            <a:ext cx="5661660" cy="3686711"/>
          </a:xfrm>
          <a:prstGeom prst="rect">
            <a:avLst/>
          </a:prstGeom>
        </p:spPr>
        <p:txBody>
          <a:bodyPr vert="horz" lIns="93936" tIns="46968" rIns="93936" bIns="46968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93297"/>
            <a:ext cx="3066733" cy="469779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705" y="8893297"/>
            <a:ext cx="3066733" cy="469779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r">
              <a:defRPr sz="1200"/>
            </a:lvl1pPr>
          </a:lstStyle>
          <a:p>
            <a:fld id="{58AC5EF5-72E3-4C6B-A3EC-7EFCF4F548A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688981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57786-C705-432F-9B69-847B2854A1CD}" type="datetime1">
              <a:rPr lang="en-US" smtClean="0"/>
              <a:pPr/>
              <a:t>11/14/2017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Plán rozvoje a financování volejbalu, připavil Marek Pakosta, kandidát na předsedu ČVS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A3199-942E-4187-9B5B-7C33A644BC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498787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D41E8-6992-423C-8E2E-DC86EDA66CB3}" type="datetime1">
              <a:rPr lang="en-US" smtClean="0"/>
              <a:pPr/>
              <a:t>11/14/2017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Plán rozvoje a financování volejbalu, připavil Marek Pakosta, kandidát na předsedu ČVS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A3199-942E-4187-9B5B-7C33A644BC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418282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5EBC8-A3FE-41F7-9D30-5A7D3080E529}" type="datetime1">
              <a:rPr lang="en-US" smtClean="0"/>
              <a:pPr/>
              <a:t>11/14/2017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Plán rozvoje a financování volejbalu, připavil Marek Pakosta, kandidát na předsedu ČVS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A3199-942E-4187-9B5B-7C33A644BC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903694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5164B-22C6-4E73-B0EA-EDA0B28F2371}" type="datetime1">
              <a:rPr lang="en-US" smtClean="0"/>
              <a:pPr/>
              <a:t>11/14/2017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Plán rozvoje a financování volejbalu, připavil Marek Pakosta, kandidát na předsedu ČVS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A3199-942E-4187-9B5B-7C33A644BC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765943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C4195-D5F4-4477-8B74-6955936E5143}" type="datetime1">
              <a:rPr lang="en-US" smtClean="0"/>
              <a:pPr/>
              <a:t>11/14/2017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Plán rozvoje a financování volejbalu, připavil Marek Pakosta, kandidát na předsedu ČVS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A3199-942E-4187-9B5B-7C33A644BC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146475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3BD57-FCEF-4949-8BB2-8E4F5645C4B6}" type="datetime1">
              <a:rPr lang="en-US" smtClean="0"/>
              <a:pPr/>
              <a:t>11/14/2017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Plán rozvoje a financování volejbalu, připavil Marek Pakosta, kandidát na předsedu ČVS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A3199-942E-4187-9B5B-7C33A644BC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9725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78241-43D3-4CA8-A456-86AE8D3F3D66}" type="datetime1">
              <a:rPr lang="en-US" smtClean="0"/>
              <a:pPr/>
              <a:t>11/14/2017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Plán rozvoje a financování volejbalu, připavil Marek Pakosta, kandidát na předsedu ČVS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A3199-942E-4187-9B5B-7C33A644BC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189991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7981E-E3ED-429F-A50B-222F34B77CDB}" type="datetime1">
              <a:rPr lang="en-US" smtClean="0"/>
              <a:pPr/>
              <a:t>11/14/2017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Plán rozvoje a financování volejbalu, připavil Marek Pakosta, kandidát na předsedu ČVS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A3199-942E-4187-9B5B-7C33A644BC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93497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F7C68-D5C5-4932-98AD-635675737389}" type="datetime1">
              <a:rPr lang="en-US" smtClean="0"/>
              <a:pPr/>
              <a:t>11/14/2017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Plán rozvoje a financování volejbalu, připavil Marek Pakosta, kandidát na předsedu ČVS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A3199-942E-4187-9B5B-7C33A644BC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390807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95C2E-5874-4E0A-9FC5-B910A86EC188}" type="datetime1">
              <a:rPr lang="en-US" smtClean="0"/>
              <a:pPr/>
              <a:t>11/14/2017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Plán rozvoje a financování volejbalu, připavil Marek Pakosta, kandidát na předsedu ČVS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A3199-942E-4187-9B5B-7C33A644BC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081978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F838A-A4E6-4119-B87B-CDF16FE793A9}" type="datetime1">
              <a:rPr lang="en-US" smtClean="0"/>
              <a:pPr/>
              <a:t>11/14/2017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Plán rozvoje a financování volejbalu, připavil Marek Pakosta, kandidát na předsedu ČVS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A3199-942E-4187-9B5B-7C33A644BC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006975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41A657-C69D-4924-BBE4-F0F6842F31B9}" type="datetime1">
              <a:rPr lang="en-US" smtClean="0"/>
              <a:pPr/>
              <a:t>11/14/2017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Plán rozvoje a financování volejbalu, připavil Marek Pakosta, kandidát na předsedu ČVS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FA3199-942E-4187-9B5B-7C33A644BC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899282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>
                <a:latin typeface="+mn-lt"/>
              </a:rPr>
              <a:t>Legislativa ČR a EU zasahující do činnosti sportovních organizací</a:t>
            </a:r>
            <a:endParaRPr lang="en-US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Připravil </a:t>
            </a:r>
            <a:r>
              <a:rPr lang="cs-CZ" dirty="0" smtClean="0"/>
              <a:t>Vít Mařík, 13.11.2017</a:t>
            </a:r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Financování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A3199-942E-4187-9B5B-7C33A644BCF5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76672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2" algn="ctr" rtl="0">
              <a:lnSpc>
                <a:spcPct val="90000"/>
              </a:lnSpc>
              <a:spcBef>
                <a:spcPct val="0"/>
              </a:spcBef>
            </a:pPr>
            <a:r>
              <a:rPr lang="cs-CZ" sz="4000" dirty="0" smtClean="0">
                <a:latin typeface="+mj-lt"/>
              </a:rPr>
              <a:t>2018 možné nové členění programů MŠMT</a:t>
            </a:r>
            <a:r>
              <a:rPr lang="cs-CZ" sz="2400" dirty="0" smtClean="0"/>
              <a:t/>
            </a:r>
            <a:br>
              <a:rPr lang="cs-CZ" sz="2400" dirty="0" smtClean="0"/>
            </a:br>
            <a:endParaRPr lang="cs-CZ" dirty="0">
              <a:latin typeface="+mn-lt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Financování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A3199-942E-4187-9B5B-7C33A644BCF5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3961" y="1825625"/>
            <a:ext cx="9169881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5764565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73345"/>
          </a:xfrm>
        </p:spPr>
        <p:txBody>
          <a:bodyPr>
            <a:normAutofit/>
          </a:bodyPr>
          <a:lstStyle/>
          <a:p>
            <a:pPr algn="ctr"/>
            <a:r>
              <a:rPr lang="cs-CZ" dirty="0" smtClean="0">
                <a:latin typeface="+mn-lt"/>
              </a:rPr>
              <a:t>Závěr </a:t>
            </a:r>
            <a:br>
              <a:rPr lang="cs-CZ" dirty="0" smtClean="0">
                <a:latin typeface="+mn-lt"/>
              </a:rPr>
            </a:br>
            <a:r>
              <a:rPr lang="cs-CZ" sz="1600" dirty="0" smtClean="0"/>
              <a:t>(přejato ve zkrácené citaci z dokumentu předsedy svazu Marka Pakosty)</a:t>
            </a:r>
            <a:endParaRPr lang="en-US" sz="16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57739"/>
            <a:ext cx="10515600" cy="5062331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cs-CZ" dirty="0">
                <a:latin typeface="+mj-lt"/>
              </a:rPr>
              <a:t>To bylo stručné představení v současné době tolik diskutované oblasti financování se zaměřením na státní prostředky které jsou objemově největší.</a:t>
            </a:r>
          </a:p>
          <a:p>
            <a:pPr marL="0" indent="0">
              <a:buNone/>
            </a:pPr>
            <a:r>
              <a:rPr lang="cs-CZ" dirty="0">
                <a:latin typeface="+mj-lt"/>
              </a:rPr>
              <a:t>Každý si tedy může vyhodnotit kde využíváme jako ČVS nebo jako konkrétní klub stávající systém efektivně. Kde je hodnocení žadatelů postaveno na masovosti = velikosti členské základny, kde naopak na výsledku.</a:t>
            </a:r>
          </a:p>
          <a:p>
            <a:pPr marL="0" indent="0">
              <a:buNone/>
            </a:pPr>
            <a:r>
              <a:rPr lang="cs-CZ" dirty="0">
                <a:latin typeface="+mj-lt"/>
              </a:rPr>
              <a:t>Co nás tedy čeká? </a:t>
            </a:r>
          </a:p>
          <a:p>
            <a:r>
              <a:rPr lang="cs-CZ" u="sng" dirty="0">
                <a:highlight>
                  <a:srgbClr val="FFFF00"/>
                </a:highlight>
                <a:latin typeface="+mj-lt"/>
              </a:rPr>
              <a:t>DISKUSE</a:t>
            </a:r>
            <a:r>
              <a:rPr lang="cs-CZ" dirty="0">
                <a:latin typeface="+mj-lt"/>
              </a:rPr>
              <a:t> nad případným směřováním finančních prostředků na úroveň krajů, nastavení cílů a následně kritérií hodnocení</a:t>
            </a:r>
          </a:p>
          <a:p>
            <a:r>
              <a:rPr lang="cs-CZ" dirty="0">
                <a:latin typeface="+mj-lt"/>
              </a:rPr>
              <a:t>Doba rozhodně </a:t>
            </a:r>
            <a:r>
              <a:rPr lang="cs-CZ" u="sng" dirty="0">
                <a:highlight>
                  <a:srgbClr val="FFFF00"/>
                </a:highlight>
                <a:latin typeface="+mj-lt"/>
              </a:rPr>
              <a:t>SLOŽITÁ</a:t>
            </a:r>
          </a:p>
          <a:p>
            <a:pPr lvl="1"/>
            <a:r>
              <a:rPr lang="cs-CZ" dirty="0">
                <a:latin typeface="+mj-lt"/>
              </a:rPr>
              <a:t>MŠMT </a:t>
            </a:r>
            <a:r>
              <a:rPr lang="cs-CZ" dirty="0" smtClean="0">
                <a:latin typeface="+mj-lt"/>
              </a:rPr>
              <a:t>„komplikuje“ proplácení </a:t>
            </a:r>
            <a:r>
              <a:rPr lang="cs-CZ" dirty="0">
                <a:latin typeface="+mj-lt"/>
              </a:rPr>
              <a:t>dotací a </a:t>
            </a:r>
            <a:r>
              <a:rPr lang="cs-CZ" dirty="0" smtClean="0">
                <a:latin typeface="+mj-lt"/>
              </a:rPr>
              <a:t>opakovaně posuzovalo žádosti </a:t>
            </a:r>
            <a:r>
              <a:rPr lang="cs-CZ" dirty="0">
                <a:latin typeface="+mj-lt"/>
              </a:rPr>
              <a:t>jednotlivých svazů.  Je to reakce na „korupční“ </a:t>
            </a:r>
            <a:r>
              <a:rPr lang="cs-CZ" dirty="0" smtClean="0">
                <a:latin typeface="+mj-lt"/>
              </a:rPr>
              <a:t>aféru ve sportu. </a:t>
            </a:r>
            <a:endParaRPr lang="cs-CZ" dirty="0">
              <a:latin typeface="+mj-lt"/>
            </a:endParaRPr>
          </a:p>
          <a:p>
            <a:r>
              <a:rPr lang="cs-CZ" u="sng" dirty="0" smtClean="0">
                <a:highlight>
                  <a:srgbClr val="FFFF00"/>
                </a:highlight>
                <a:latin typeface="+mj-lt"/>
              </a:rPr>
              <a:t>ZMĚNA</a:t>
            </a:r>
            <a:r>
              <a:rPr lang="cs-CZ" dirty="0" smtClean="0">
                <a:latin typeface="+mj-lt"/>
              </a:rPr>
              <a:t> </a:t>
            </a:r>
            <a:r>
              <a:rPr lang="cs-CZ" dirty="0">
                <a:latin typeface="+mj-lt"/>
              </a:rPr>
              <a:t>přístupu ČVS tak, aby byl partnerem KVS a klubům, tak aby naplnil svojí servisní úlohu</a:t>
            </a:r>
          </a:p>
          <a:p>
            <a:r>
              <a:rPr lang="cs-CZ" dirty="0">
                <a:latin typeface="+mj-lt"/>
              </a:rPr>
              <a:t>Uvědomění si, že úspěšnost klubu ať už v oblasti výsledků či obdržených financí je z velké části v rukou klubu a záleží na </a:t>
            </a:r>
            <a:r>
              <a:rPr lang="cs-CZ" u="sng" dirty="0">
                <a:highlight>
                  <a:srgbClr val="FFFF00"/>
                </a:highlight>
                <a:latin typeface="+mj-lt"/>
              </a:rPr>
              <a:t>AKTIVITĚ</a:t>
            </a:r>
            <a:r>
              <a:rPr lang="cs-CZ" dirty="0">
                <a:latin typeface="+mj-lt"/>
              </a:rPr>
              <a:t> klubu samotného</a:t>
            </a:r>
          </a:p>
          <a:p>
            <a:pPr marL="0" indent="0">
              <a:buNone/>
            </a:pPr>
            <a:r>
              <a:rPr lang="cs-CZ" dirty="0">
                <a:latin typeface="+mj-lt"/>
              </a:rPr>
              <a:t>Na tom, abychom upevňovali svoje pozice jako žadatelé a příjemci budu </a:t>
            </a:r>
            <a:r>
              <a:rPr lang="cs-CZ" dirty="0" smtClean="0">
                <a:latin typeface="+mj-lt"/>
              </a:rPr>
              <a:t>systematicky </a:t>
            </a:r>
            <a:r>
              <a:rPr lang="cs-CZ" dirty="0">
                <a:latin typeface="+mj-lt"/>
              </a:rPr>
              <a:t>pracovat.</a:t>
            </a:r>
          </a:p>
          <a:p>
            <a:pPr marL="0" indent="0">
              <a:buNone/>
            </a:pPr>
            <a:r>
              <a:rPr lang="cs-CZ" dirty="0">
                <a:latin typeface="+mj-lt"/>
              </a:rPr>
              <a:t>Děkuji za pozornost!</a:t>
            </a:r>
          </a:p>
          <a:p>
            <a:pPr marL="0" indent="0">
              <a:buNone/>
            </a:pPr>
            <a:r>
              <a:rPr lang="cs-CZ" dirty="0">
                <a:latin typeface="+mj-lt"/>
              </a:rPr>
              <a:t>S úctou</a:t>
            </a:r>
          </a:p>
          <a:p>
            <a:pPr marL="0" indent="0">
              <a:buNone/>
            </a:pPr>
            <a:r>
              <a:rPr lang="cs-CZ" dirty="0">
                <a:latin typeface="+mj-lt"/>
              </a:rPr>
              <a:t>Marek Pakosta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Financování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A3199-942E-4187-9B5B-7C33A644BCF5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764788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latin typeface="+mn-lt"/>
              </a:rPr>
              <a:t>Úvodem </a:t>
            </a:r>
            <a:br>
              <a:rPr lang="cs-CZ" dirty="0" smtClean="0">
                <a:latin typeface="+mn-lt"/>
              </a:rPr>
            </a:br>
            <a:r>
              <a:rPr lang="cs-CZ" sz="1800" dirty="0" smtClean="0">
                <a:latin typeface="+mn-lt"/>
              </a:rPr>
              <a:t>(přejato ve zkrácené citaci z dokumentu předsedy svazu Marka Pakosty)</a:t>
            </a:r>
            <a:endParaRPr lang="en-US" sz="18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ČVS je zastřešující organizací pro organizační složky nižší úrovně - KVS, OVS a hlavně kluby. ČVS musí plnit servisní roli. </a:t>
            </a:r>
            <a:endParaRPr lang="cs-CZ" dirty="0" smtClean="0"/>
          </a:p>
          <a:p>
            <a:r>
              <a:rPr lang="cs-CZ" u="sng" dirty="0" smtClean="0"/>
              <a:t>V </a:t>
            </a:r>
            <a:r>
              <a:rPr lang="cs-CZ" u="sng" dirty="0"/>
              <a:t>oblasti dotací, metodické, právní, organizačně </a:t>
            </a:r>
            <a:r>
              <a:rPr lang="cs-CZ" u="sng" dirty="0" smtClean="0"/>
              <a:t>poradenské plní </a:t>
            </a:r>
            <a:r>
              <a:rPr lang="cs-CZ" u="sng" dirty="0"/>
              <a:t>střešní funkci pro kolektivní vyjednávání klubů </a:t>
            </a:r>
            <a:r>
              <a:rPr lang="cs-CZ" u="sng" dirty="0" smtClean="0"/>
              <a:t>ve financování. </a:t>
            </a:r>
            <a:endParaRPr lang="cs-CZ" u="sng" dirty="0"/>
          </a:p>
          <a:p>
            <a:r>
              <a:rPr lang="cs-CZ" u="sng" dirty="0"/>
              <a:t>Kluby</a:t>
            </a:r>
            <a:r>
              <a:rPr lang="cs-CZ" dirty="0"/>
              <a:t> jsou základním č</a:t>
            </a:r>
            <a:r>
              <a:rPr lang="en-US" dirty="0"/>
              <a:t>lánkem ČVS</a:t>
            </a:r>
            <a:r>
              <a:rPr lang="cs-CZ" dirty="0"/>
              <a:t>.  Tvoří a zabezpečují </a:t>
            </a:r>
            <a:r>
              <a:rPr lang="en-US" dirty="0"/>
              <a:t>členskou základnu ČVS a </a:t>
            </a:r>
            <a:r>
              <a:rPr lang="cs-CZ" dirty="0"/>
              <a:t>díky ní vytváří</a:t>
            </a:r>
            <a:r>
              <a:rPr lang="en-US" dirty="0"/>
              <a:t> </a:t>
            </a:r>
            <a:r>
              <a:rPr lang="cs-CZ" dirty="0"/>
              <a:t>předpoklady pro zajištění soutěží.</a:t>
            </a:r>
            <a:endParaRPr lang="en-US" dirty="0"/>
          </a:p>
          <a:p>
            <a:r>
              <a:rPr lang="cs-CZ" u="sng" dirty="0"/>
              <a:t>K</a:t>
            </a:r>
            <a:r>
              <a:rPr lang="en-US" u="sng" dirty="0"/>
              <a:t>luby </a:t>
            </a:r>
            <a:r>
              <a:rPr lang="en-US" dirty="0"/>
              <a:t>jsou </a:t>
            </a:r>
            <a:r>
              <a:rPr lang="cs-CZ" dirty="0"/>
              <a:t>nepostradatelné</a:t>
            </a:r>
            <a:r>
              <a:rPr lang="en-US" dirty="0"/>
              <a:t> pro </a:t>
            </a:r>
            <a:r>
              <a:rPr lang="cs-CZ" dirty="0"/>
              <a:t>masovou, </a:t>
            </a:r>
            <a:r>
              <a:rPr lang="en-US" dirty="0"/>
              <a:t>výkonnostní </a:t>
            </a:r>
            <a:r>
              <a:rPr lang="cs-CZ" dirty="0"/>
              <a:t>a vrcholovou úroveň </a:t>
            </a:r>
            <a:r>
              <a:rPr lang="en-US" dirty="0"/>
              <a:t>hráčů </a:t>
            </a:r>
            <a:r>
              <a:rPr lang="cs-CZ" dirty="0"/>
              <a:t>od mládeže až po dospělé.  Jak pro šestkový volejbal tak i pro beach volejbal.  </a:t>
            </a:r>
            <a:r>
              <a:rPr lang="cs-CZ" dirty="0" smtClean="0"/>
              <a:t>Hráči </a:t>
            </a:r>
            <a:r>
              <a:rPr lang="cs-CZ" dirty="0"/>
              <a:t>reprezentují svoje mateřské kluby, ti nejlepší pak i ČR na úrovni reprezentačních výběrů.  Tzn. že kluby jsou logicky motivovány, jak na množství tak na kvalitě.</a:t>
            </a:r>
          </a:p>
          <a:p>
            <a:r>
              <a:rPr lang="en-US" u="sng" dirty="0"/>
              <a:t>Kluby</a:t>
            </a:r>
            <a:r>
              <a:rPr lang="en-US" dirty="0"/>
              <a:t> </a:t>
            </a:r>
            <a:r>
              <a:rPr lang="cs-CZ" dirty="0"/>
              <a:t>se spolupodílejí a jsou důležité pro kvalitu extraligy.  V oblasti beach volejbalu pak zase mnohdy vystupují v roli promotéra.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Financování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A3199-942E-4187-9B5B-7C33A644BCF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2451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latin typeface="+mn-lt"/>
              </a:rPr>
              <a:t>Zákon 218/2000 sb.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>
                <a:cs typeface="Arial" pitchFamily="34" charset="0"/>
              </a:rPr>
              <a:t>Financování </a:t>
            </a:r>
            <a:r>
              <a:rPr lang="cs-CZ" dirty="0" smtClean="0">
                <a:cs typeface="Arial" pitchFamily="34" charset="0"/>
              </a:rPr>
              <a:t>všech </a:t>
            </a:r>
            <a:r>
              <a:rPr lang="cs-CZ" dirty="0">
                <a:cs typeface="Arial" pitchFamily="34" charset="0"/>
              </a:rPr>
              <a:t>subjektů a složek volejbalu </a:t>
            </a:r>
            <a:r>
              <a:rPr lang="cs-CZ" dirty="0" smtClean="0">
                <a:cs typeface="Arial" pitchFamily="34" charset="0"/>
              </a:rPr>
              <a:t>včetně klubů z finančních prostředků státu = </a:t>
            </a:r>
            <a:r>
              <a:rPr lang="cs-CZ" u="sng" dirty="0" smtClean="0">
                <a:cs typeface="Arial" pitchFamily="34" charset="0"/>
              </a:rPr>
              <a:t>veřejných zdrojů</a:t>
            </a:r>
            <a:r>
              <a:rPr lang="cs-CZ" dirty="0" smtClean="0">
                <a:cs typeface="Arial" pitchFamily="34" charset="0"/>
              </a:rPr>
              <a:t> vychází ze zákona 2018/2000, po novelizaci k 1.1.2018 nově v přísnějším režimu</a:t>
            </a:r>
          </a:p>
          <a:p>
            <a:r>
              <a:rPr lang="cs-CZ" dirty="0" smtClean="0">
                <a:cs typeface="Arial" pitchFamily="34" charset="0"/>
              </a:rPr>
              <a:t>Činnost svazu musí respektovat zejména </a:t>
            </a:r>
            <a:r>
              <a:rPr lang="cs-CZ" dirty="0" smtClean="0"/>
              <a:t>§</a:t>
            </a:r>
            <a:r>
              <a:rPr lang="cs-CZ" dirty="0" smtClean="0">
                <a:cs typeface="Arial" pitchFamily="34" charset="0"/>
              </a:rPr>
              <a:t> 7 a </a:t>
            </a:r>
            <a:r>
              <a:rPr lang="cs-CZ" dirty="0" smtClean="0"/>
              <a:t>§</a:t>
            </a:r>
            <a:r>
              <a:rPr lang="cs-CZ" dirty="0" smtClean="0">
                <a:cs typeface="Arial" pitchFamily="34" charset="0"/>
              </a:rPr>
              <a:t> 14 z. 2018/2000 sb. týkající se </a:t>
            </a:r>
            <a:r>
              <a:rPr lang="cs-CZ" u="sng" dirty="0" smtClean="0">
                <a:cs typeface="Arial" pitchFamily="34" charset="0"/>
              </a:rPr>
              <a:t>dotací</a:t>
            </a:r>
            <a:r>
              <a:rPr lang="cs-CZ" dirty="0" smtClean="0">
                <a:cs typeface="Arial" pitchFamily="34" charset="0"/>
              </a:rPr>
              <a:t> v </a:t>
            </a:r>
            <a:r>
              <a:rPr lang="cs-CZ" dirty="0">
                <a:cs typeface="Arial" pitchFamily="34" charset="0"/>
              </a:rPr>
              <a:t>jednotlivých programech nastavených MŠMT ČR. </a:t>
            </a:r>
            <a:endParaRPr lang="cs-CZ" dirty="0" smtClean="0">
              <a:cs typeface="Arial" pitchFamily="34" charset="0"/>
            </a:endParaRPr>
          </a:p>
          <a:p>
            <a:r>
              <a:rPr lang="cs-CZ" dirty="0" smtClean="0">
                <a:cs typeface="Arial" pitchFamily="34" charset="0"/>
              </a:rPr>
              <a:t>Financování z </a:t>
            </a:r>
            <a:r>
              <a:rPr lang="cs-CZ" u="sng" dirty="0" smtClean="0">
                <a:cs typeface="Arial" pitchFamily="34" charset="0"/>
              </a:rPr>
              <a:t>neveřejných zdrojů se řídí z</a:t>
            </a:r>
            <a:r>
              <a:rPr lang="cs-CZ" u="sng" dirty="0" smtClean="0"/>
              <a:t>ákonem č. 89/2012 Sb., </a:t>
            </a:r>
            <a:r>
              <a:rPr lang="cs-CZ" dirty="0" smtClean="0"/>
              <a:t>občanský zákoník, to se týká </a:t>
            </a:r>
            <a:r>
              <a:rPr lang="cs-CZ" u="sng" dirty="0" smtClean="0"/>
              <a:t>vlastních zdrojů ČVS (licence, registrace, poplatky, pokuty) </a:t>
            </a:r>
            <a:endParaRPr lang="cs-CZ" u="sng" dirty="0">
              <a:cs typeface="Arial" pitchFamily="34" charset="0"/>
            </a:endParaRPr>
          </a:p>
          <a:p>
            <a:r>
              <a:rPr lang="cs-CZ" dirty="0" smtClean="0"/>
              <a:t>Veřejné zdroje. Ustanovení §</a:t>
            </a:r>
            <a:r>
              <a:rPr lang="cs-CZ" dirty="0" smtClean="0">
                <a:cs typeface="Arial" pitchFamily="34" charset="0"/>
              </a:rPr>
              <a:t> 7 a </a:t>
            </a:r>
            <a:r>
              <a:rPr lang="cs-CZ" dirty="0" smtClean="0"/>
              <a:t>§</a:t>
            </a:r>
            <a:r>
              <a:rPr lang="cs-CZ" dirty="0" smtClean="0">
                <a:cs typeface="Arial" pitchFamily="34" charset="0"/>
              </a:rPr>
              <a:t> 14 týkající se dotací definují </a:t>
            </a:r>
            <a:r>
              <a:rPr lang="cs-CZ" u="sng" dirty="0" smtClean="0">
                <a:cs typeface="Arial" pitchFamily="34" charset="0"/>
              </a:rPr>
              <a:t>způsob nakládání s veřejnými prostředky státu </a:t>
            </a:r>
            <a:r>
              <a:rPr lang="cs-CZ" dirty="0" smtClean="0">
                <a:cs typeface="Arial" pitchFamily="34" charset="0"/>
              </a:rPr>
              <a:t>rozdělovanými v souladu se zákonem 218/2000 sb.</a:t>
            </a:r>
            <a:endParaRPr lang="cs-CZ" dirty="0" smtClean="0"/>
          </a:p>
          <a:p>
            <a:r>
              <a:rPr lang="cs-CZ" dirty="0" smtClean="0"/>
              <a:t>ČVS musí ve své působnosti dodržovat </a:t>
            </a:r>
            <a:r>
              <a:rPr lang="cs-CZ" dirty="0" smtClean="0">
                <a:cs typeface="Arial" pitchFamily="34" charset="0"/>
              </a:rPr>
              <a:t>zákon 218/2000 sb. a postupovat při správě veřejných zdrojů u všech svých složek způsobem řádného hospodáře a </a:t>
            </a:r>
            <a:r>
              <a:rPr lang="cs-CZ" u="sng" dirty="0" smtClean="0">
                <a:cs typeface="Arial" pitchFamily="34" charset="0"/>
              </a:rPr>
              <a:t>musí provázat svou činnost na úrovni SVAZ – KRAJ – KLUB zejména v kontrolní činnosti – provázanost činnosti KRK ČVS a KRK Krajských svazů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Financování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A3199-942E-4187-9B5B-7C33A644BCF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75804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/>
              <a:t>Pojmy: činnost vs. projekt = zakopaný pes financí</a:t>
            </a:r>
            <a:endParaRPr lang="cs-CZ" sz="4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Financování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A3199-942E-4187-9B5B-7C33A644BCF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Činnost = soustavná činnost subjektu za účelem dosahování vlastních cílů </a:t>
            </a:r>
          </a:p>
          <a:p>
            <a:r>
              <a:rPr lang="cs-CZ" dirty="0" smtClean="0"/>
              <a:t>Projekt = cílená vyčleněná aktivita subjektu za účelem naplňování cílů definovaných projektem (schválených a </a:t>
            </a:r>
            <a:r>
              <a:rPr lang="cs-CZ" dirty="0" err="1" smtClean="0"/>
              <a:t>hodnotitelných</a:t>
            </a:r>
            <a:r>
              <a:rPr lang="cs-CZ" dirty="0" smtClean="0"/>
              <a:t> autoritou)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ČUS prosazuje pro financování sportu </a:t>
            </a:r>
            <a:r>
              <a:rPr lang="cs-CZ" u="sng" dirty="0" smtClean="0"/>
              <a:t>definici sportu jako soustavnou činnost řízenou svazy a střešní organizací ČUS</a:t>
            </a:r>
          </a:p>
          <a:p>
            <a:r>
              <a:rPr lang="cs-CZ" dirty="0" smtClean="0"/>
              <a:t>MŠMT ČR podle svého výkladu zákona 218/2000 sb. </a:t>
            </a:r>
            <a:r>
              <a:rPr lang="cs-CZ" u="sng" dirty="0" smtClean="0"/>
              <a:t>financuje sportovní svazy a kluby na základě programů a projektů na základě ukazatelů - indikátorů</a:t>
            </a:r>
          </a:p>
        </p:txBody>
      </p:sp>
    </p:spTree>
    <p:extLst>
      <p:ext uri="{BB962C8B-B14F-4D97-AF65-F5344CB8AC3E}">
        <p14:creationId xmlns:p14="http://schemas.microsoft.com/office/powerpoint/2010/main" xmlns="" val="7575093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Zákon 218/2000 sb.  - financování činností</a:t>
            </a:r>
            <a:endParaRPr lang="cs-CZ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dirty="0"/>
          </a:p>
          <a:p>
            <a:r>
              <a:rPr lang="cs-CZ" dirty="0" smtClean="0"/>
              <a:t>Státní rozpočet jako nástroj pro rozdělování finančních zdrojů státu </a:t>
            </a:r>
            <a:r>
              <a:rPr lang="cs-CZ" u="sng" dirty="0" smtClean="0"/>
              <a:t>definuje činnost </a:t>
            </a:r>
            <a:r>
              <a:rPr lang="cs-CZ" dirty="0" smtClean="0"/>
              <a:t>jako působnost organizačních složek státu (ministerstva), územně správních celků (kraje a obce), příspěvkových organizací státu a státních institucí – agentur a úřadů, případně zdravotních pojišťoven, vědeckých výzkumných institucí atd.</a:t>
            </a:r>
          </a:p>
          <a:p>
            <a:r>
              <a:rPr lang="cs-CZ" dirty="0" smtClean="0"/>
              <a:t>Stát financuje tyto subjekty jako subjekty, plnící veřejnou službu státu = </a:t>
            </a:r>
            <a:r>
              <a:rPr lang="cs-CZ" u="sng" dirty="0" smtClean="0"/>
              <a:t>financuje jejich činnost, nefinancuje je jako projekt!   </a:t>
            </a:r>
            <a:endParaRPr lang="cs-CZ" u="sng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Financování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A3199-942E-4187-9B5B-7C33A644BCF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757143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Zákon 218/2000 sb.  - financování programů a projektů 2017, výhled na 2018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u="sng" dirty="0" smtClean="0"/>
              <a:t>MŠMT ČR vykazuje vůči státu svou agendu v rámci své činnosti. </a:t>
            </a:r>
            <a:r>
              <a:rPr lang="cs-CZ" dirty="0" smtClean="0"/>
              <a:t>Součástí činnosti MŠMT jsou vypsané programy MŠMT, které jsou vypsány v souladu se zákonem 218/2000 sb. </a:t>
            </a:r>
          </a:p>
          <a:p>
            <a:r>
              <a:rPr lang="cs-CZ" dirty="0" smtClean="0"/>
              <a:t>V agendě SPORT má vypsáno MŠMT ČR  10 programů v neinvestiční oblasti a 1 program s podprogramy v investiční oblasti</a:t>
            </a:r>
          </a:p>
          <a:p>
            <a:r>
              <a:rPr lang="cs-CZ" dirty="0" smtClean="0"/>
              <a:t>Programy nastavují pravidla pro rozdělení veřejných finančních prostředků na základě projektů svazů a dalších sportovních organizací, v programu 8 také přímo klubům. (přímo klubům nově možná i program 4)</a:t>
            </a:r>
          </a:p>
          <a:p>
            <a:r>
              <a:rPr lang="cs-CZ" dirty="0" smtClean="0"/>
              <a:t>Programy mají (musí mít v souladu se zákonem 218/2000 sb.) předem stanovená kritéria, definované a měřitelné cíle.</a:t>
            </a:r>
          </a:p>
          <a:p>
            <a:r>
              <a:rPr lang="cs-CZ" dirty="0" smtClean="0"/>
              <a:t>Vyhlašovatel by měl poté hodnotit zpracované projekty ve smyslu výsledků a výstupů projektů a také případně specifického ukazatele, který předkladatel projektu sám předkládá jako indikátor svého projektu. </a:t>
            </a:r>
          </a:p>
          <a:p>
            <a:r>
              <a:rPr lang="cs-CZ" dirty="0" smtClean="0"/>
              <a:t>Pro rok 2018 bude 10 programů upraveno do jiného schématu (zdroj. ČOV) 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Financování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A3199-942E-4187-9B5B-7C33A644BCF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680114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Kam směřuje stát? Logický rámec projektů?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Financování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A3199-942E-4187-9B5B-7C33A644BCF5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6" name="Obrázek 5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06476" y="2095500"/>
            <a:ext cx="6179047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6435675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 smtClean="0"/>
              <a:t>Data – </a:t>
            </a:r>
            <a:r>
              <a:rPr lang="cs-CZ" dirty="0" err="1" smtClean="0"/>
              <a:t>Data</a:t>
            </a:r>
            <a:r>
              <a:rPr lang="cs-CZ" dirty="0" smtClean="0"/>
              <a:t> – </a:t>
            </a:r>
            <a:r>
              <a:rPr lang="cs-CZ" dirty="0" err="1" smtClean="0"/>
              <a:t>Data</a:t>
            </a:r>
            <a:r>
              <a:rPr lang="cs-CZ" dirty="0" smtClean="0"/>
              <a:t> </a:t>
            </a:r>
            <a:r>
              <a:rPr lang="cs-CZ" dirty="0" smtClean="0">
                <a:latin typeface="+mn-lt"/>
              </a:rPr>
              <a:t/>
            </a:r>
            <a:br>
              <a:rPr lang="cs-CZ" dirty="0" smtClean="0">
                <a:latin typeface="+mn-lt"/>
              </a:rPr>
            </a:br>
            <a:r>
              <a:rPr lang="cs-CZ" sz="2200" dirty="0" smtClean="0"/>
              <a:t>Pro úspěšné zvládnutí optimalizace výnosů z veřejných dotačních zdrojů se musí svaz a kluby orientovat na datové zdroje a na bezchybné a správné zpracování projektů. Svaz a kluby musí:</a:t>
            </a:r>
            <a:endParaRPr lang="cs-CZ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lvl="0"/>
            <a:r>
              <a:rPr lang="cs-CZ" dirty="0" smtClean="0"/>
              <a:t>naplnit databázové systémy ČVS novými  a ověřitelnými daty (ukazateli)</a:t>
            </a:r>
          </a:p>
          <a:p>
            <a:pPr lvl="0">
              <a:buNone/>
            </a:pPr>
            <a:endParaRPr lang="cs-CZ" sz="2400" dirty="0" smtClean="0"/>
          </a:p>
          <a:p>
            <a:pPr lvl="1"/>
            <a:r>
              <a:rPr lang="cs-CZ" dirty="0" smtClean="0"/>
              <a:t>přesnější ukazatele o licencích a registracích v datových výstupech generovaných jednoduše a zdarma z VIS </a:t>
            </a:r>
            <a:endParaRPr lang="cs-CZ" sz="2000" dirty="0" smtClean="0"/>
          </a:p>
          <a:p>
            <a:pPr lvl="1"/>
            <a:r>
              <a:rPr lang="cs-CZ" dirty="0" smtClean="0"/>
              <a:t>dokončení pasportu HIM využívaného svazem, případně KVS a zejména kluby v datových souborech území sběru, struktury uživatelů (věková a herní kritéria, územní kritéria, počet sdílení s jinými sporty), kritéria stáří HIM, objemu rekonstrukcí a oprav, objemu technických zhodnocení, pořízených SZNR za stanovená období</a:t>
            </a:r>
            <a:endParaRPr lang="cs-CZ" sz="2000" dirty="0" smtClean="0"/>
          </a:p>
          <a:p>
            <a:pPr lvl="1"/>
            <a:r>
              <a:rPr lang="cs-CZ" dirty="0" smtClean="0"/>
              <a:t>dokončení pasportu klubů a pasportu klubů generujících hráče na úroveň extraligy a reprezentace v kategoriích věkových a kategoriích generových</a:t>
            </a:r>
            <a:endParaRPr lang="cs-CZ" sz="2000" dirty="0" smtClean="0"/>
          </a:p>
          <a:p>
            <a:pPr lvl="1"/>
            <a:r>
              <a:rPr lang="cs-CZ" dirty="0" smtClean="0"/>
              <a:t>datové soubory o činnosti centra (centrální data soutěží) a KVS (přesný struktura spravovaných soutěží, počty týmů, zapojených klubů, realizovaných akcí, atd.)</a:t>
            </a:r>
            <a:endParaRPr lang="cs-CZ" sz="2000" dirty="0" smtClean="0"/>
          </a:p>
          <a:p>
            <a:pPr lvl="1"/>
            <a:r>
              <a:rPr lang="cs-CZ" dirty="0" smtClean="0"/>
              <a:t>ekonomické ukazatele náročnosti sportu, </a:t>
            </a:r>
            <a:r>
              <a:rPr lang="cs-CZ" dirty="0" err="1" smtClean="0"/>
              <a:t>subtituly</a:t>
            </a:r>
            <a:r>
              <a:rPr lang="cs-CZ" dirty="0" smtClean="0"/>
              <a:t> nákladů na řízení soutěží (samostatně řízení, samostatně rozhodčí, samostatně objem nájmů atd.) ve struktuře věkových kategoriích a kategoriích generových ve sledovaných krajích, souhrnné ukazatele finanční náročnosti soutěží = cena soutěže (celostátní a krajské odděleně)</a:t>
            </a:r>
            <a:endParaRPr lang="cs-CZ" sz="2000" dirty="0" smtClean="0"/>
          </a:p>
          <a:p>
            <a:pPr lvl="1"/>
            <a:r>
              <a:rPr lang="cs-CZ" dirty="0" smtClean="0"/>
              <a:t>datová analýza mzdových nákladů na úrovni centra (ČVS) a na úrovni krajů (podílové financování a omezování administrativních zdrojů)</a:t>
            </a:r>
            <a:endParaRPr lang="cs-CZ" sz="2000" dirty="0" smtClean="0"/>
          </a:p>
          <a:p>
            <a:pPr lvl="1"/>
            <a:r>
              <a:rPr lang="cs-CZ" dirty="0" smtClean="0"/>
              <a:t>výše příspěvků (podílové financování soutěží) ve struktuře centrálních a krajských soutěží</a:t>
            </a:r>
            <a:endParaRPr lang="cs-CZ" sz="2000" dirty="0" smtClean="0"/>
          </a:p>
          <a:p>
            <a:pPr lvl="1"/>
            <a:r>
              <a:rPr lang="cs-CZ" dirty="0" smtClean="0"/>
              <a:t>centralizace údajů o transferech na všech úrovních, pokud těmito daty svaz disponuje (tabulkové přestupy)</a:t>
            </a:r>
            <a:endParaRPr lang="cs-CZ" sz="2000" dirty="0" smtClean="0"/>
          </a:p>
          <a:p>
            <a:pPr lvl="1"/>
            <a:r>
              <a:rPr lang="cs-CZ" dirty="0" smtClean="0"/>
              <a:t>centralizace dat o struktuře rozhodčích, trenérů a ostatních funkcionářů klubů, datově zpracovat ve struktuře krajů, věkových a kvalifikačních ukazatelích</a:t>
            </a:r>
            <a:endParaRPr lang="cs-CZ" sz="2000" dirty="0" smtClean="0"/>
          </a:p>
          <a:p>
            <a:pPr lvl="1"/>
            <a:r>
              <a:rPr lang="cs-CZ" dirty="0" smtClean="0"/>
              <a:t>centrální datové o školeních, workshopech, naplnění kreditních systémů při vzdělávání trenérů a rozhodčích    </a:t>
            </a:r>
          </a:p>
          <a:p>
            <a:pPr lvl="1"/>
            <a:endParaRPr lang="cs-CZ" sz="2000" dirty="0" smtClean="0"/>
          </a:p>
          <a:p>
            <a:r>
              <a:rPr lang="cs-CZ" dirty="0" smtClean="0"/>
              <a:t>datové systémy efektivně naplnit na databázové úrovni souborů klubů ve VIS do předem stanovených a definovaných aplikačních souborů, s kterými bude dále automaticky pracovat v dalších procesech. Jsou to procesy:</a:t>
            </a:r>
          </a:p>
          <a:p>
            <a:endParaRPr lang="cs-CZ" sz="2400" dirty="0" smtClean="0"/>
          </a:p>
          <a:p>
            <a:pPr lvl="1"/>
            <a:r>
              <a:rPr lang="cs-CZ" dirty="0" smtClean="0"/>
              <a:t>zpracování a vyhodnocení databázových systémů ČVS na úrovni statistických výstupů z VIS a dalších aplikací</a:t>
            </a:r>
            <a:endParaRPr lang="cs-CZ" sz="2000" dirty="0" smtClean="0"/>
          </a:p>
          <a:p>
            <a:pPr lvl="1"/>
            <a:r>
              <a:rPr lang="cs-CZ" dirty="0" smtClean="0"/>
              <a:t>definování krátkodobých a střednědobých cílů ČVS s využitím dat centrální evidence VIS a dalších aplikací </a:t>
            </a:r>
            <a:endParaRPr lang="cs-CZ" sz="2000" dirty="0" smtClean="0"/>
          </a:p>
          <a:p>
            <a:pPr lvl="1"/>
            <a:r>
              <a:rPr lang="cs-CZ" dirty="0" smtClean="0"/>
              <a:t>efektivního zpracování statistických souborů a dat jako indikátorů v  žádostech v jednotlivých programech MŠMT ČR případně v jiných programech veřejné správy</a:t>
            </a:r>
            <a:endParaRPr lang="cs-CZ" sz="2000" dirty="0" smtClean="0"/>
          </a:p>
          <a:p>
            <a:pPr lvl="1"/>
            <a:r>
              <a:rPr lang="cs-CZ" dirty="0" smtClean="0"/>
              <a:t>motivace klubů, aby svou činnost směřovaly k naplňování programových cílů ČVS, které se v jednotlivých kapitolách objeví v programovém prohlášení SR  </a:t>
            </a:r>
            <a:endParaRPr lang="cs-CZ" sz="2000" dirty="0" smtClean="0"/>
          </a:p>
          <a:p>
            <a:pPr lvl="1"/>
            <a:r>
              <a:rPr lang="cs-CZ" dirty="0" smtClean="0"/>
              <a:t>komunikace prostředky sociální interakce směrem k cílové skupině, resp. cílovým skupinám definovaným prohlášením SR (web, FB, </a:t>
            </a:r>
            <a:r>
              <a:rPr lang="cs-CZ" dirty="0" err="1" smtClean="0"/>
              <a:t>newsletter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Financování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A3199-942E-4187-9B5B-7C33A644BCF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03290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2" algn="ctr" rtl="0">
              <a:lnSpc>
                <a:spcPct val="90000"/>
              </a:lnSpc>
              <a:spcBef>
                <a:spcPct val="0"/>
              </a:spcBef>
            </a:pPr>
            <a:r>
              <a:rPr lang="cs-CZ" sz="4000" dirty="0" smtClean="0">
                <a:latin typeface="+mj-lt"/>
              </a:rPr>
              <a:t>Praktická činnost ČVS a klubů v oblasti zpracování projektů = proces optimalizace</a:t>
            </a:r>
            <a:r>
              <a:rPr lang="cs-CZ" sz="2400" dirty="0" smtClean="0"/>
              <a:t/>
            </a:r>
            <a:br>
              <a:rPr lang="cs-CZ" sz="2400" dirty="0" smtClean="0"/>
            </a:br>
            <a:endParaRPr lang="cs-CZ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cs-CZ" sz="2000" dirty="0" smtClean="0">
                <a:latin typeface="+mj-lt"/>
              </a:rPr>
              <a:t>Podrobná analýza kritérií MŠMT ČR v každém programu (sekretariát ČVS)</a:t>
            </a:r>
          </a:p>
          <a:p>
            <a:pPr lvl="0"/>
            <a:r>
              <a:rPr lang="cs-CZ" sz="2000" dirty="0" smtClean="0">
                <a:latin typeface="+mj-lt"/>
              </a:rPr>
              <a:t>Spolupráce  SR s KVS a kluby při získávání dat a servis klubům při zpracování vlastních žádostí v programech MŠMT ČR (činnost SR směrem ke KVS a klubům)</a:t>
            </a:r>
          </a:p>
          <a:p>
            <a:pPr lvl="0"/>
            <a:r>
              <a:rPr lang="cs-CZ" sz="2000" dirty="0" smtClean="0">
                <a:latin typeface="+mj-lt"/>
              </a:rPr>
              <a:t>Implementace procesů zavádějících hodnotící kritéria MŠMT ČR v každém programu MŠMT ČR do volejbalového prostředí  (všechny složky ČVS)</a:t>
            </a:r>
          </a:p>
          <a:p>
            <a:pPr lvl="1"/>
            <a:r>
              <a:rPr lang="cs-CZ" sz="2000" dirty="0" smtClean="0">
                <a:latin typeface="+mj-lt"/>
              </a:rPr>
              <a:t>nastavení činnosti všech složek volejbalu (ČVS, KVS, klubů) tak, aby výstupy a výsledky měřitelné pro MŠMT (kritéria, indikátory) byly zpracovány správně a přesně.</a:t>
            </a:r>
          </a:p>
          <a:p>
            <a:pPr lvl="1"/>
            <a:r>
              <a:rPr lang="cs-CZ" sz="2000" dirty="0" smtClean="0">
                <a:latin typeface="+mj-lt"/>
              </a:rPr>
              <a:t>nastavení činnosti všech složek volejbalu (ČVS, KVS, klubů) tak, aby výstupy a výsledky měřitelné pro MŠMT odpovídaly přesně zadání MŠMT ČR v každém samostatném programu dle logického rámce každého samostatného programu MŠMT ČR</a:t>
            </a:r>
          </a:p>
          <a:p>
            <a:pPr lvl="1"/>
            <a:r>
              <a:rPr lang="cs-CZ" sz="2000" dirty="0" smtClean="0">
                <a:latin typeface="+mj-lt"/>
              </a:rPr>
              <a:t>nastavení vlastní činnost všech složek volejbalu tak, aby všechny složky volejbalu (KVS a kluby) měly přehled o kritériích a indikátorech a mohly svou činnost realizovat tak, aby také ve vnitřním volejbalovém prostředí (konkurence sportovního vnitřního prostředí volejbalu) získaly prioritu ve výši financování ze strany ČVS</a:t>
            </a:r>
          </a:p>
          <a:p>
            <a:pPr lvl="1"/>
            <a:r>
              <a:rPr lang="cs-CZ" sz="2000" dirty="0" smtClean="0">
                <a:latin typeface="+mj-lt"/>
              </a:rPr>
              <a:t>nastavení vlastní činnost všech složek volejbalu tak, aby implementace (viz. body výše) optimalizovala výši dotace pro všechny složky ČVS v konkurenci s ostatními sporty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Financování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A3199-942E-4187-9B5B-7C33A644BCF5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764565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1000</TotalTime>
  <Words>898</Words>
  <Application>Microsoft Office PowerPoint</Application>
  <PresentationFormat>Vlastní</PresentationFormat>
  <Paragraphs>98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Office Theme</vt:lpstr>
      <vt:lpstr>Legislativa ČR a EU zasahující do činnosti sportovních organizací</vt:lpstr>
      <vt:lpstr>Úvodem  (přejato ve zkrácené citaci z dokumentu předsedy svazu Marka Pakosty)</vt:lpstr>
      <vt:lpstr>Zákon 218/2000 sb.</vt:lpstr>
      <vt:lpstr>Pojmy: činnost vs. projekt = zakopaný pes financí</vt:lpstr>
      <vt:lpstr>Zákon 218/2000 sb.  - financování činností</vt:lpstr>
      <vt:lpstr>Zákon 218/2000 sb.  - financování programů a projektů 2017, výhled na 2018</vt:lpstr>
      <vt:lpstr>Kam směřuje stát? Logický rámec projektů?</vt:lpstr>
      <vt:lpstr>Data – Data – Data  Pro úspěšné zvládnutí optimalizace výnosů z veřejných dotačních zdrojů se musí svaz a kluby orientovat na datové zdroje a na bezchybné a správné zpracování projektů. Svaz a kluby musí:</vt:lpstr>
      <vt:lpstr>Praktická činnost ČVS a klubů v oblasti zpracování projektů = proces optimalizace </vt:lpstr>
      <vt:lpstr>2018 možné nové členění programů MŠMT </vt:lpstr>
      <vt:lpstr>Závěr  (přejato ve zkrácené citaci z dokumentu předsedy svazu Marka Pakosty)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FINANCOVÁNÍ VOLEJBALU</dc:title>
  <dc:creator>Em</dc:creator>
  <cp:lastModifiedBy>uzivatel</cp:lastModifiedBy>
  <cp:revision>122</cp:revision>
  <cp:lastPrinted>2017-05-10T06:20:00Z</cp:lastPrinted>
  <dcterms:created xsi:type="dcterms:W3CDTF">2017-05-09T19:20:01Z</dcterms:created>
  <dcterms:modified xsi:type="dcterms:W3CDTF">2017-11-14T10:58:55Z</dcterms:modified>
</cp:coreProperties>
</file>