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04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9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27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7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32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1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18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69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47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4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00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B64A-D76E-4E7E-8D3B-25900B083A78}" type="datetimeFigureOut">
              <a:rPr lang="cs-CZ" smtClean="0"/>
              <a:t>16.11.2017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8E87-9109-4E12-9C4C-01400D3A4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85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cs-CZ" b="1" dirty="0"/>
              <a:t> 	</a:t>
            </a:r>
            <a:r>
              <a:rPr lang="cs-CZ" dirty="0" smtClean="0"/>
              <a:t>MŠMT Program VIII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736904" cy="386598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Přímá podpora sportovních klubů a tělovýchovných jednot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Podpora zabezpečení sportovní</a:t>
            </a:r>
            <a:r>
              <a:rPr lang="cs-CZ" dirty="0">
                <a:solidFill>
                  <a:schemeClr val="tx1"/>
                </a:solidFill>
              </a:rPr>
              <a:t>, pohybové, tělovýchovné činnosti dětí a mládeže.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1000 korun na dítě sportující jedenkrát týdně 2000 korun, pokud dítě v klubu sportuje dvakrát týdně a účastní se 4krát ročně </a:t>
            </a:r>
            <a:r>
              <a:rPr lang="cs-CZ" dirty="0" smtClean="0">
                <a:solidFill>
                  <a:schemeClr val="tx1"/>
                </a:solidFill>
              </a:rPr>
              <a:t>soutěží</a:t>
            </a:r>
            <a:endParaRPr lang="cs-CZ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5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Rozpracované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r>
              <a:rPr lang="cs-CZ" dirty="0" smtClean="0"/>
              <a:t>Projekty je možné rozpracovat, uložit a editovat později.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568952" cy="34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7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Nyní se již dostáváme k vyplnění jednotlivých částí žádosti. </a:t>
            </a:r>
          </a:p>
          <a:p>
            <a:r>
              <a:rPr lang="cs-CZ" dirty="0" smtClean="0"/>
              <a:t>Ekonomika žádosti – je na vás, u programu VIII může být až do 100% nákladů projektu</a:t>
            </a:r>
          </a:p>
          <a:p>
            <a:r>
              <a:rPr lang="cs-CZ" dirty="0" smtClean="0"/>
              <a:t>Členská základna – zde se vyplní vybrané údaje vaší organizace</a:t>
            </a:r>
          </a:p>
          <a:p>
            <a:r>
              <a:rPr lang="cs-CZ" dirty="0" smtClean="0"/>
              <a:t>Sport je nutné vybrat, koresponduje s registrací</a:t>
            </a:r>
          </a:p>
          <a:p>
            <a:r>
              <a:rPr lang="cs-CZ" dirty="0" smtClean="0"/>
              <a:t>Přílohy žádosti nutné vybrat z interního úložiště.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7734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3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Rozpracované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 případě, že je vše v pořádku, objeví se u každé části projektu zelená fajfka. </a:t>
            </a:r>
            <a:endParaRPr lang="cs-CZ" dirty="0"/>
          </a:p>
          <a:p>
            <a:r>
              <a:rPr lang="cs-CZ" dirty="0" smtClean="0"/>
              <a:t>Před odesláním je nutné zkontrolovat správnost údajů</a:t>
            </a:r>
          </a:p>
          <a:p>
            <a:r>
              <a:rPr lang="cs-CZ" dirty="0" smtClean="0"/>
              <a:t>Všechny dokumenty je nutné vytisknout, nechat podepsat statutárními orgány a zaslat na adresu MŠMT: </a:t>
            </a:r>
            <a:r>
              <a:rPr lang="cs-CZ" b="1" dirty="0"/>
              <a:t>Ministerstvo školství, mládeže a </a:t>
            </a:r>
            <a:r>
              <a:rPr lang="cs-CZ" b="1" dirty="0" smtClean="0"/>
              <a:t>tělovýchovy; </a:t>
            </a:r>
            <a:r>
              <a:rPr lang="nn-NO" b="1" dirty="0" smtClean="0"/>
              <a:t>Karmelitská 529/5</a:t>
            </a:r>
            <a:r>
              <a:rPr lang="cs-CZ" b="1" dirty="0" smtClean="0"/>
              <a:t>;</a:t>
            </a:r>
            <a:r>
              <a:rPr lang="nn-NO" b="1" dirty="0" smtClean="0"/>
              <a:t> </a:t>
            </a:r>
            <a:r>
              <a:rPr lang="nn-NO" b="1" dirty="0"/>
              <a:t>118 00 Malá </a:t>
            </a:r>
            <a:r>
              <a:rPr lang="nn-NO" b="1" dirty="0" smtClean="0"/>
              <a:t>Strana</a:t>
            </a:r>
            <a:r>
              <a:rPr lang="cs-CZ" b="1" dirty="0" smtClean="0"/>
              <a:t>, </a:t>
            </a:r>
            <a:r>
              <a:rPr lang="cs-CZ" dirty="0" smtClean="0"/>
              <a:t>případně provést podání na podatelně.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3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Dotace na </a:t>
            </a:r>
            <a:r>
              <a:rPr lang="cs-CZ" dirty="0"/>
              <a:t>sportovní vybavení, výstroj a personální zabezpečení práce trenérů, asistentů atd. při práci s dětmi a mládeží ve sportovních klubech a tělovýchovných </a:t>
            </a:r>
            <a:r>
              <a:rPr lang="cs-CZ" dirty="0" smtClean="0"/>
              <a:t>jednotách</a:t>
            </a:r>
          </a:p>
          <a:p>
            <a:r>
              <a:rPr lang="cs-CZ" dirty="0" smtClean="0"/>
              <a:t>Musí podporovat mládež – alespoň 20 členů mladších 18-ti let, minimální člen. Příspěvek 100,- Kč.</a:t>
            </a:r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Počty mládeže dle VIS</a:t>
            </a:r>
            <a:endParaRPr lang="cs-CZ" dirty="0"/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9" y="1700808"/>
            <a:ext cx="7824961" cy="36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6176" y="56612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 informace VIS ČVS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3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Statistika žádostí roku 2017</a:t>
            </a:r>
            <a:endParaRPr lang="cs-CZ" dirty="0"/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600200"/>
            <a:ext cx="8229600" cy="22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39552" y="1628801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Statistiky ČVS žadatelů minulého roku ukazují, že je zde prostor pro zlepšení.</a:t>
            </a:r>
          </a:p>
          <a:p>
            <a:r>
              <a:rPr lang="cs-CZ" dirty="0" smtClean="0"/>
              <a:t>ČVS chce snížit procento klubů, jenž nežádaly o dotaci, ač na ni měly nárok!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24502"/>
              </p:ext>
            </p:extLst>
          </p:nvPr>
        </p:nvGraphicFramePr>
        <p:xfrm>
          <a:off x="2195736" y="3487418"/>
          <a:ext cx="4368800" cy="2714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100"/>
                <a:gridCol w="102870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Program VIII hodnocení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Počet klubů 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908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Počet klubů co obdrželi podporu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391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Počet klubů co nezískali dotaci, ač splňovali podmínky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Procento neuplatněných žadatelů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15,40%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Celková částka alokovaných prostředků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30 430 000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Počet členů u klubů co dostali dotaci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27167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Počet mládeže v klubech co získali dotaci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15215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Počet členů v klubech co nezískali dotaci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7796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Počet mládeže v klubech co nezískali dotaci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5524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Procento členů co nezískali dotaci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27%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Orientační částka dotace jenž mohla být získána (přepočet 2000,-Kč respektive 1000,- Kč *počet mládežníků)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5524000 Kč - 11048000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Registrace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Nejdříve </a:t>
            </a:r>
            <a:r>
              <a:rPr lang="cs-CZ" dirty="0"/>
              <a:t>je nutné založit si uživatelský účet v systému MŠMT. </a:t>
            </a:r>
            <a:r>
              <a:rPr lang="cs-CZ" dirty="0" smtClean="0"/>
              <a:t>Ten </a:t>
            </a:r>
            <a:r>
              <a:rPr lang="cs-CZ" dirty="0"/>
              <a:t>naleznete na adrese: </a:t>
            </a:r>
          </a:p>
          <a:p>
            <a:r>
              <a:rPr lang="cs-CZ" dirty="0"/>
              <a:t>http://is-sport.msmt.cz/ </a:t>
            </a:r>
          </a:p>
          <a:p>
            <a:r>
              <a:rPr lang="cs-CZ" dirty="0"/>
              <a:t>Klepnutím na tlačítko ZAREGISTROVAT SE </a:t>
            </a:r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5727600" cy="31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 </a:t>
            </a:r>
            <a:r>
              <a:rPr lang="cs-CZ" dirty="0"/>
              <a:t>titulní straně také naleznete nutné dokumenty, které budete muset přiložit k žádosti, a to jak elektronicky, tak i písemnou formou. </a:t>
            </a:r>
          </a:p>
          <a:p>
            <a:r>
              <a:rPr lang="cs-CZ" dirty="0"/>
              <a:t> Vypište registrační údaje a odešlete žádost o registraci stiskem tlačítka REGISTROVAT ORGANIZACI DO SYSTÉMU </a:t>
            </a:r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18399"/>
            <a:ext cx="35394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3501008"/>
            <a:ext cx="36724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/>
              <a:t>Po provedení notifikace na uvedený e-mail je možné se přihlásit</a:t>
            </a:r>
          </a:p>
        </p:txBody>
      </p:sp>
    </p:spTree>
    <p:extLst>
      <p:ext uri="{BB962C8B-B14F-4D97-AF65-F5344CB8AC3E}">
        <p14:creationId xmlns:p14="http://schemas.microsoft.com/office/powerpoint/2010/main" val="75797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Údaje uživatele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</p:spPr>
        <p:txBody>
          <a:bodyPr>
            <a:normAutofit fontScale="40000" lnSpcReduction="20000"/>
          </a:bodyPr>
          <a:lstStyle/>
          <a:p>
            <a:r>
              <a:rPr lang="cs-CZ" sz="6000" dirty="0" smtClean="0"/>
              <a:t>Po prvním přihlášení je vhodné nastavit prvotně všechny údaje o žadateli. </a:t>
            </a:r>
            <a:endParaRPr lang="cs-CZ" sz="6000" dirty="0"/>
          </a:p>
          <a:p>
            <a:r>
              <a:rPr lang="cs-CZ" sz="6000" dirty="0" smtClean="0"/>
              <a:t>Je vhodné nahrát dokumenty – smlouva o bankovním účtu, Výpis z OR, stanovy.</a:t>
            </a:r>
          </a:p>
          <a:p>
            <a:r>
              <a:rPr lang="cs-CZ" sz="6000" dirty="0" smtClean="0"/>
              <a:t>Pozor na stanovení zástupců, musí být zvoleno, kdo je statutární orgán. </a:t>
            </a:r>
            <a:endParaRPr lang="cs-CZ" dirty="0"/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9312"/>
            <a:ext cx="8509184" cy="308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Zatřídění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 žádost o program VIII musí být uveden druh sportovního spolku SK a TJ</a:t>
            </a:r>
          </a:p>
          <a:p>
            <a:r>
              <a:rPr lang="cs-CZ" dirty="0" smtClean="0"/>
              <a:t>Mezinárodní sportovní federaci není nutné uvádět, počet členů v mez. Federaci 0.</a:t>
            </a:r>
            <a:endParaRPr lang="cs-CZ" dirty="0"/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911107" cy="31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7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 vyplnění všech údajů žadatele, je možné přejít k projektu</a:t>
            </a:r>
            <a:endParaRPr lang="cs-CZ" dirty="0"/>
          </a:p>
          <a:p>
            <a:r>
              <a:rPr lang="cs-CZ" dirty="0" smtClean="0"/>
              <a:t>Navigační tlačítko je v horním pravém rohu, následně je nutné zvolit možno Založit projekt, který je nutné pojmenovat.</a:t>
            </a:r>
            <a:endParaRPr lang="cs-CZ" dirty="0"/>
          </a:p>
        </p:txBody>
      </p:sp>
      <p:pic>
        <p:nvPicPr>
          <p:cNvPr id="4" name="Picture 2" descr="C:\Users\ucto\Desktop\Č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5128" cy="9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5762650" cy="25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76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525</Words>
  <Application>Microsoft Office PowerPoint</Application>
  <PresentationFormat>Předvádění na obrazovce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  MŠMT Program VIII</vt:lpstr>
      <vt:lpstr>Podmínky</vt:lpstr>
      <vt:lpstr>Počty mládeže dle VIS</vt:lpstr>
      <vt:lpstr>Statistika žádostí roku 2017</vt:lpstr>
      <vt:lpstr>Registrace</vt:lpstr>
      <vt:lpstr>Registrace</vt:lpstr>
      <vt:lpstr>Údaje uživatele</vt:lpstr>
      <vt:lpstr>Zatřídění</vt:lpstr>
      <vt:lpstr>Nový projekt</vt:lpstr>
      <vt:lpstr>Rozpracované projekty</vt:lpstr>
      <vt:lpstr>Přehled projektů</vt:lpstr>
      <vt:lpstr>Rozpracované projekty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MŠMT Program VIII</dc:title>
  <dc:creator>ucto</dc:creator>
  <cp:lastModifiedBy>ucto</cp:lastModifiedBy>
  <cp:revision>13</cp:revision>
  <dcterms:created xsi:type="dcterms:W3CDTF">2017-11-13T18:09:05Z</dcterms:created>
  <dcterms:modified xsi:type="dcterms:W3CDTF">2017-11-16T07:39:02Z</dcterms:modified>
</cp:coreProperties>
</file>